
<file path=[Content_Types].xml><?xml version="1.0" encoding="utf-8"?>
<Types xmlns="http://schemas.openxmlformats.org/package/2006/content-types">
  <Default Extension="png" ContentType="image/png"/>
  <Default Extension="emf" ContentType="image/x-emf"/>
  <Default Extension="wmf" ContentType="image/x-w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6" r:id="rId2"/>
    <p:sldId id="263" r:id="rId3"/>
    <p:sldId id="267" r:id="rId4"/>
    <p:sldId id="264" r:id="rId5"/>
    <p:sldId id="260" r:id="rId6"/>
    <p:sldId id="266" r:id="rId7"/>
    <p:sldId id="258" r:id="rId8"/>
    <p:sldId id="259" r:id="rId9"/>
    <p:sldId id="261" r:id="rId10"/>
    <p:sldId id="262" r:id="rId11"/>
    <p:sldId id="278" r:id="rId12"/>
    <p:sldId id="279" r:id="rId13"/>
    <p:sldId id="290" r:id="rId14"/>
    <p:sldId id="291" r:id="rId15"/>
    <p:sldId id="292" r:id="rId16"/>
    <p:sldId id="307" r:id="rId17"/>
    <p:sldId id="308" r:id="rId18"/>
    <p:sldId id="293" r:id="rId19"/>
    <p:sldId id="294" r:id="rId20"/>
    <p:sldId id="295" r:id="rId21"/>
    <p:sldId id="280" r:id="rId22"/>
    <p:sldId id="281" r:id="rId23"/>
    <p:sldId id="283" r:id="rId24"/>
    <p:sldId id="285" r:id="rId25"/>
    <p:sldId id="286" r:id="rId26"/>
    <p:sldId id="288" r:id="rId27"/>
    <p:sldId id="277" r:id="rId28"/>
    <p:sldId id="287" r:id="rId29"/>
    <p:sldId id="289" r:id="rId30"/>
    <p:sldId id="265" r:id="rId31"/>
    <p:sldId id="268" r:id="rId32"/>
    <p:sldId id="269" r:id="rId33"/>
    <p:sldId id="270" r:id="rId34"/>
    <p:sldId id="296" r:id="rId35"/>
    <p:sldId id="304" r:id="rId36"/>
    <p:sldId id="303" r:id="rId37"/>
    <p:sldId id="302" r:id="rId38"/>
    <p:sldId id="305" r:id="rId39"/>
    <p:sldId id="297" r:id="rId40"/>
    <p:sldId id="298" r:id="rId41"/>
    <p:sldId id="299" r:id="rId42"/>
    <p:sldId id="300" r:id="rId43"/>
    <p:sldId id="301" r:id="rId44"/>
    <p:sldId id="309" r:id="rId45"/>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44" d="100"/>
          <a:sy n="44" d="100"/>
        </p:scale>
        <p:origin x="40" y="5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smtClean="0"/>
              <a:t>Fare clic per modificare lo stile del titolo</a:t>
            </a:r>
            <a:endParaRPr lang="it-IT"/>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244F9F8F-0923-479E-AFCB-9A42315B3DCF}" type="datetimeFigureOut">
              <a:rPr lang="it-IT" smtClean="0"/>
              <a:t>28/11/2018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3F2C745-739B-49E7-ACEF-7AE801881C34}" type="slidenum">
              <a:rPr lang="it-IT" smtClean="0"/>
              <a:t>‹N›</a:t>
            </a:fld>
            <a:endParaRPr lang="it-IT"/>
          </a:p>
        </p:txBody>
      </p:sp>
    </p:spTree>
    <p:extLst>
      <p:ext uri="{BB962C8B-B14F-4D97-AF65-F5344CB8AC3E}">
        <p14:creationId xmlns:p14="http://schemas.microsoft.com/office/powerpoint/2010/main" val="2273738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244F9F8F-0923-479E-AFCB-9A42315B3DCF}" type="datetimeFigureOut">
              <a:rPr lang="it-IT" smtClean="0"/>
              <a:t>28/11/2018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3F2C745-739B-49E7-ACEF-7AE801881C34}" type="slidenum">
              <a:rPr lang="it-IT" smtClean="0"/>
              <a:t>‹N›</a:t>
            </a:fld>
            <a:endParaRPr lang="it-IT"/>
          </a:p>
        </p:txBody>
      </p:sp>
    </p:spTree>
    <p:extLst>
      <p:ext uri="{BB962C8B-B14F-4D97-AF65-F5344CB8AC3E}">
        <p14:creationId xmlns:p14="http://schemas.microsoft.com/office/powerpoint/2010/main" val="30103457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244F9F8F-0923-479E-AFCB-9A42315B3DCF}" type="datetimeFigureOut">
              <a:rPr lang="it-IT" smtClean="0"/>
              <a:t>28/11/2018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3F2C745-739B-49E7-ACEF-7AE801881C34}" type="slidenum">
              <a:rPr lang="it-IT" smtClean="0"/>
              <a:t>‹N›</a:t>
            </a:fld>
            <a:endParaRPr lang="it-IT"/>
          </a:p>
        </p:txBody>
      </p:sp>
    </p:spTree>
    <p:extLst>
      <p:ext uri="{BB962C8B-B14F-4D97-AF65-F5344CB8AC3E}">
        <p14:creationId xmlns:p14="http://schemas.microsoft.com/office/powerpoint/2010/main" val="1145785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244F9F8F-0923-479E-AFCB-9A42315B3DCF}" type="datetimeFigureOut">
              <a:rPr lang="it-IT" smtClean="0"/>
              <a:t>28/11/2018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3F2C745-739B-49E7-ACEF-7AE801881C34}" type="slidenum">
              <a:rPr lang="it-IT" smtClean="0"/>
              <a:t>‹N›</a:t>
            </a:fld>
            <a:endParaRPr lang="it-IT"/>
          </a:p>
        </p:txBody>
      </p:sp>
    </p:spTree>
    <p:extLst>
      <p:ext uri="{BB962C8B-B14F-4D97-AF65-F5344CB8AC3E}">
        <p14:creationId xmlns:p14="http://schemas.microsoft.com/office/powerpoint/2010/main" val="149309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smtClean="0"/>
              <a:t>Fare clic per modificare lo stile del titolo</a:t>
            </a:r>
            <a:endParaRPr lang="it-IT"/>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Modifica gli stili del testo dello schema</a:t>
            </a:r>
          </a:p>
        </p:txBody>
      </p:sp>
      <p:sp>
        <p:nvSpPr>
          <p:cNvPr id="4" name="Segnaposto data 3"/>
          <p:cNvSpPr>
            <a:spLocks noGrp="1"/>
          </p:cNvSpPr>
          <p:nvPr>
            <p:ph type="dt" sz="half" idx="10"/>
          </p:nvPr>
        </p:nvSpPr>
        <p:spPr/>
        <p:txBody>
          <a:bodyPr/>
          <a:lstStyle/>
          <a:p>
            <a:fld id="{244F9F8F-0923-479E-AFCB-9A42315B3DCF}" type="datetimeFigureOut">
              <a:rPr lang="it-IT" smtClean="0"/>
              <a:t>28/11/2018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3F2C745-739B-49E7-ACEF-7AE801881C34}" type="slidenum">
              <a:rPr lang="it-IT" smtClean="0"/>
              <a:t>‹N›</a:t>
            </a:fld>
            <a:endParaRPr lang="it-IT"/>
          </a:p>
        </p:txBody>
      </p:sp>
    </p:spTree>
    <p:extLst>
      <p:ext uri="{BB962C8B-B14F-4D97-AF65-F5344CB8AC3E}">
        <p14:creationId xmlns:p14="http://schemas.microsoft.com/office/powerpoint/2010/main" val="3519232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838200" y="1825625"/>
            <a:ext cx="5181600" cy="435133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172200" y="1825625"/>
            <a:ext cx="5181600" cy="435133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244F9F8F-0923-479E-AFCB-9A42315B3DCF}" type="datetimeFigureOut">
              <a:rPr lang="it-IT" smtClean="0"/>
              <a:t>28/11/2018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43F2C745-739B-49E7-ACEF-7AE801881C34}" type="slidenum">
              <a:rPr lang="it-IT" smtClean="0"/>
              <a:t>‹N›</a:t>
            </a:fld>
            <a:endParaRPr lang="it-IT"/>
          </a:p>
        </p:txBody>
      </p:sp>
    </p:spTree>
    <p:extLst>
      <p:ext uri="{BB962C8B-B14F-4D97-AF65-F5344CB8AC3E}">
        <p14:creationId xmlns:p14="http://schemas.microsoft.com/office/powerpoint/2010/main" val="31329091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smtClean="0"/>
              <a:t>Fare clic per modificare lo stile del titolo</a:t>
            </a:r>
            <a:endParaRPr lang="it-IT"/>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244F9F8F-0923-479E-AFCB-9A42315B3DCF}" type="datetimeFigureOut">
              <a:rPr lang="it-IT" smtClean="0"/>
              <a:t>28/11/2018</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43F2C745-739B-49E7-ACEF-7AE801881C34}" type="slidenum">
              <a:rPr lang="it-IT" smtClean="0"/>
              <a:t>‹N›</a:t>
            </a:fld>
            <a:endParaRPr lang="it-IT"/>
          </a:p>
        </p:txBody>
      </p:sp>
    </p:spTree>
    <p:extLst>
      <p:ext uri="{BB962C8B-B14F-4D97-AF65-F5344CB8AC3E}">
        <p14:creationId xmlns:p14="http://schemas.microsoft.com/office/powerpoint/2010/main" val="1056800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244F9F8F-0923-479E-AFCB-9A42315B3DCF}" type="datetimeFigureOut">
              <a:rPr lang="it-IT" smtClean="0"/>
              <a:t>28/11/2018</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43F2C745-739B-49E7-ACEF-7AE801881C34}" type="slidenum">
              <a:rPr lang="it-IT" smtClean="0"/>
              <a:t>‹N›</a:t>
            </a:fld>
            <a:endParaRPr lang="it-IT"/>
          </a:p>
        </p:txBody>
      </p:sp>
    </p:spTree>
    <p:extLst>
      <p:ext uri="{BB962C8B-B14F-4D97-AF65-F5344CB8AC3E}">
        <p14:creationId xmlns:p14="http://schemas.microsoft.com/office/powerpoint/2010/main" val="2718371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244F9F8F-0923-479E-AFCB-9A42315B3DCF}" type="datetimeFigureOut">
              <a:rPr lang="it-IT" smtClean="0"/>
              <a:t>28/11/2018</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43F2C745-739B-49E7-ACEF-7AE801881C34}" type="slidenum">
              <a:rPr lang="it-IT" smtClean="0"/>
              <a:t>‹N›</a:t>
            </a:fld>
            <a:endParaRPr lang="it-IT"/>
          </a:p>
        </p:txBody>
      </p:sp>
    </p:spTree>
    <p:extLst>
      <p:ext uri="{BB962C8B-B14F-4D97-AF65-F5344CB8AC3E}">
        <p14:creationId xmlns:p14="http://schemas.microsoft.com/office/powerpoint/2010/main" val="14833013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Segnaposto data 4"/>
          <p:cNvSpPr>
            <a:spLocks noGrp="1"/>
          </p:cNvSpPr>
          <p:nvPr>
            <p:ph type="dt" sz="half" idx="10"/>
          </p:nvPr>
        </p:nvSpPr>
        <p:spPr/>
        <p:txBody>
          <a:bodyPr/>
          <a:lstStyle/>
          <a:p>
            <a:fld id="{244F9F8F-0923-479E-AFCB-9A42315B3DCF}" type="datetimeFigureOut">
              <a:rPr lang="it-IT" smtClean="0"/>
              <a:t>28/11/2018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43F2C745-739B-49E7-ACEF-7AE801881C34}" type="slidenum">
              <a:rPr lang="it-IT" smtClean="0"/>
              <a:t>‹N›</a:t>
            </a:fld>
            <a:endParaRPr lang="it-IT"/>
          </a:p>
        </p:txBody>
      </p:sp>
    </p:spTree>
    <p:extLst>
      <p:ext uri="{BB962C8B-B14F-4D97-AF65-F5344CB8AC3E}">
        <p14:creationId xmlns:p14="http://schemas.microsoft.com/office/powerpoint/2010/main" val="2309401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Segnaposto data 4"/>
          <p:cNvSpPr>
            <a:spLocks noGrp="1"/>
          </p:cNvSpPr>
          <p:nvPr>
            <p:ph type="dt" sz="half" idx="10"/>
          </p:nvPr>
        </p:nvSpPr>
        <p:spPr/>
        <p:txBody>
          <a:bodyPr/>
          <a:lstStyle/>
          <a:p>
            <a:fld id="{244F9F8F-0923-479E-AFCB-9A42315B3DCF}" type="datetimeFigureOut">
              <a:rPr lang="it-IT" smtClean="0"/>
              <a:t>28/11/2018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43F2C745-739B-49E7-ACEF-7AE801881C34}" type="slidenum">
              <a:rPr lang="it-IT" smtClean="0"/>
              <a:t>‹N›</a:t>
            </a:fld>
            <a:endParaRPr lang="it-IT"/>
          </a:p>
        </p:txBody>
      </p:sp>
    </p:spTree>
    <p:extLst>
      <p:ext uri="{BB962C8B-B14F-4D97-AF65-F5344CB8AC3E}">
        <p14:creationId xmlns:p14="http://schemas.microsoft.com/office/powerpoint/2010/main" val="27232106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4F9F8F-0923-479E-AFCB-9A42315B3DCF}" type="datetimeFigureOut">
              <a:rPr lang="it-IT" smtClean="0"/>
              <a:t>28/11/2018</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F2C745-739B-49E7-ACEF-7AE801881C34}" type="slidenum">
              <a:rPr lang="it-IT" smtClean="0"/>
              <a:t>‹N›</a:t>
            </a:fld>
            <a:endParaRPr lang="it-IT"/>
          </a:p>
        </p:txBody>
      </p:sp>
    </p:spTree>
    <p:extLst>
      <p:ext uri="{BB962C8B-B14F-4D97-AF65-F5344CB8AC3E}">
        <p14:creationId xmlns:p14="http://schemas.microsoft.com/office/powerpoint/2010/main" val="40750796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dati.adbarno.it/mapstore/composer?locale=it&amp;mapId=252&amp;configId=175&amp;config=ConfigComposerAdBx" TargetMode="External"/><Relationship Id="rId2" Type="http://schemas.openxmlformats.org/officeDocument/2006/relationships/hyperlink" Target="http://www.appenninosettentrionale.it/rep/UOM/UoM_Arn_pa_01.pdf"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w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649105" y="495138"/>
            <a:ext cx="3258671" cy="2899552"/>
          </a:xfrm>
          <a:prstGeom prst="rect">
            <a:avLst/>
          </a:prstGeom>
        </p:spPr>
      </p:pic>
      <p:sp>
        <p:nvSpPr>
          <p:cNvPr id="3" name="Rettangolo 2"/>
          <p:cNvSpPr/>
          <p:nvPr/>
        </p:nvSpPr>
        <p:spPr>
          <a:xfrm>
            <a:off x="1248229" y="609600"/>
            <a:ext cx="3659548" cy="3119745"/>
          </a:xfrm>
          <a:prstGeom prst="rect">
            <a:avLst/>
          </a:prstGeom>
          <a:noFill/>
          <a:ln w="317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asellaDiTesto 3"/>
          <p:cNvSpPr txBox="1"/>
          <p:nvPr/>
        </p:nvSpPr>
        <p:spPr>
          <a:xfrm>
            <a:off x="2969905" y="4080621"/>
            <a:ext cx="6624037" cy="2062103"/>
          </a:xfrm>
          <a:prstGeom prst="rect">
            <a:avLst/>
          </a:prstGeom>
          <a:noFill/>
        </p:spPr>
        <p:txBody>
          <a:bodyPr wrap="square" rtlCol="0">
            <a:spAutoFit/>
          </a:bodyPr>
          <a:lstStyle/>
          <a:p>
            <a:pPr algn="ctr"/>
            <a:r>
              <a:rPr lang="it-IT" sz="2400" b="1" dirty="0">
                <a:solidFill>
                  <a:srgbClr val="FF0000"/>
                </a:solidFill>
              </a:rPr>
              <a:t>ALCUNE CONSIDERAZIONI  SULLA  LR 41/2018 </a:t>
            </a:r>
          </a:p>
          <a:p>
            <a:pPr algn="ctr"/>
            <a:r>
              <a:rPr lang="it-IT" sz="1600" b="1" dirty="0" smtClean="0"/>
              <a:t>Disposizioni </a:t>
            </a:r>
            <a:r>
              <a:rPr lang="it-IT" sz="1600" b="1" dirty="0"/>
              <a:t>in materia di rischio di alluvioni e </a:t>
            </a:r>
            <a:r>
              <a:rPr lang="it-IT" sz="1600" b="1" dirty="0" smtClean="0"/>
              <a:t>di tutela </a:t>
            </a:r>
            <a:r>
              <a:rPr lang="it-IT" sz="1600" b="1" dirty="0"/>
              <a:t>dei corsi d’acqua in attuazione del decreto </a:t>
            </a:r>
            <a:r>
              <a:rPr lang="it-IT" sz="1600" b="1" dirty="0" smtClean="0"/>
              <a:t>legislativo 23 febbraio </a:t>
            </a:r>
            <a:r>
              <a:rPr lang="it-IT" sz="1600" b="1" dirty="0"/>
              <a:t>2010, n. </a:t>
            </a:r>
            <a:r>
              <a:rPr lang="it-IT" sz="1600" b="1" dirty="0" smtClean="0"/>
              <a:t>49</a:t>
            </a:r>
          </a:p>
          <a:p>
            <a:pPr algn="ctr"/>
            <a:endParaRPr lang="it-IT" sz="2400" b="1" dirty="0"/>
          </a:p>
          <a:p>
            <a:pPr algn="ctr"/>
            <a:r>
              <a:rPr lang="it-IT" sz="2400" b="1" dirty="0" smtClean="0"/>
              <a:t>Enio Paris</a:t>
            </a:r>
          </a:p>
          <a:p>
            <a:pPr algn="ctr"/>
            <a:r>
              <a:rPr lang="it-IT" sz="2400" b="1" dirty="0" smtClean="0"/>
              <a:t>Università di Firenze</a:t>
            </a:r>
            <a:r>
              <a:rPr lang="it-IT" sz="2400" dirty="0" smtClean="0"/>
              <a:t> </a:t>
            </a:r>
            <a:endParaRPr lang="it-IT" sz="2400" dirty="0"/>
          </a:p>
        </p:txBody>
      </p:sp>
      <p:pic>
        <p:nvPicPr>
          <p:cNvPr id="5" name="Immagine 4"/>
          <p:cNvPicPr>
            <a:picLocks noChangeAspect="1"/>
          </p:cNvPicPr>
          <p:nvPr/>
        </p:nvPicPr>
        <p:blipFill>
          <a:blip r:embed="rId3"/>
          <a:stretch>
            <a:fillRect/>
          </a:stretch>
        </p:blipFill>
        <p:spPr>
          <a:xfrm>
            <a:off x="5739999" y="1468879"/>
            <a:ext cx="3128229" cy="1401186"/>
          </a:xfrm>
          <a:prstGeom prst="rect">
            <a:avLst/>
          </a:prstGeom>
          <a:solidFill>
            <a:schemeClr val="accent6">
              <a:lumMod val="40000"/>
              <a:lumOff val="60000"/>
            </a:schemeClr>
          </a:solidFill>
        </p:spPr>
      </p:pic>
      <p:sp>
        <p:nvSpPr>
          <p:cNvPr id="8" name="Rettangolo 7"/>
          <p:cNvSpPr/>
          <p:nvPr/>
        </p:nvSpPr>
        <p:spPr>
          <a:xfrm>
            <a:off x="5747657" y="1451429"/>
            <a:ext cx="3106057" cy="1422400"/>
          </a:xfrm>
          <a:prstGeom prst="rect">
            <a:avLst/>
          </a:prstGeom>
          <a:solidFill>
            <a:schemeClr val="accent1">
              <a:alpha val="21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1814038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olo 1"/>
          <p:cNvSpPr>
            <a:spLocks noGrp="1"/>
          </p:cNvSpPr>
          <p:nvPr>
            <p:ph type="title"/>
          </p:nvPr>
        </p:nvSpPr>
        <p:spPr>
          <a:xfrm>
            <a:off x="1186543" y="333831"/>
            <a:ext cx="9906000" cy="1277256"/>
          </a:xfrm>
        </p:spPr>
        <p:txBody>
          <a:bodyPr>
            <a:normAutofit/>
          </a:bodyPr>
          <a:lstStyle/>
          <a:p>
            <a:pPr algn="ctr" eaLnBrk="1" hangingPunct="1"/>
            <a:r>
              <a:rPr lang="it-IT" altLang="it-IT" sz="3100" b="1" dirty="0" smtClean="0"/>
              <a:t>CIGLIO DI SPONDA</a:t>
            </a:r>
            <a:endParaRPr lang="it-IT" altLang="it-IT" b="1" dirty="0" smtClean="0"/>
          </a:p>
        </p:txBody>
      </p:sp>
      <p:pic>
        <p:nvPicPr>
          <p:cNvPr id="2969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73705" y="1611087"/>
            <a:ext cx="8286295" cy="4406777"/>
          </a:xfrm>
        </p:spPr>
      </p:pic>
      <p:grpSp>
        <p:nvGrpSpPr>
          <p:cNvPr id="6" name="Gruppo 5"/>
          <p:cNvGrpSpPr/>
          <p:nvPr/>
        </p:nvGrpSpPr>
        <p:grpSpPr>
          <a:xfrm>
            <a:off x="5929085" y="2540002"/>
            <a:ext cx="1944914" cy="1567543"/>
            <a:chOff x="6139543" y="3222171"/>
            <a:chExt cx="1944914" cy="1567543"/>
          </a:xfrm>
        </p:grpSpPr>
        <p:cxnSp>
          <p:nvCxnSpPr>
            <p:cNvPr id="3" name="Connettore diritto 2"/>
            <p:cNvCxnSpPr/>
            <p:nvPr/>
          </p:nvCxnSpPr>
          <p:spPr>
            <a:xfrm>
              <a:off x="6139543" y="3222171"/>
              <a:ext cx="0" cy="156754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Connettore 2 4"/>
            <p:cNvCxnSpPr/>
            <p:nvPr/>
          </p:nvCxnSpPr>
          <p:spPr>
            <a:xfrm flipV="1">
              <a:off x="6139543" y="4093029"/>
              <a:ext cx="1944914" cy="14514"/>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10" name="Connettore diritto 9"/>
          <p:cNvCxnSpPr/>
          <p:nvPr/>
        </p:nvCxnSpPr>
        <p:spPr>
          <a:xfrm>
            <a:off x="5457371" y="4093029"/>
            <a:ext cx="943429" cy="0"/>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CasellaDiTesto 10"/>
          <p:cNvSpPr txBox="1"/>
          <p:nvPr/>
        </p:nvSpPr>
        <p:spPr>
          <a:xfrm>
            <a:off x="6400800" y="2917371"/>
            <a:ext cx="1117600" cy="369332"/>
          </a:xfrm>
          <a:prstGeom prst="rect">
            <a:avLst/>
          </a:prstGeom>
          <a:solidFill>
            <a:schemeClr val="bg1"/>
          </a:solidFill>
        </p:spPr>
        <p:txBody>
          <a:bodyPr wrap="square" rtlCol="0">
            <a:spAutoFit/>
          </a:bodyPr>
          <a:lstStyle/>
          <a:p>
            <a:r>
              <a:rPr lang="it-IT" dirty="0" smtClean="0"/>
              <a:t>10 metri</a:t>
            </a:r>
            <a:endParaRPr lang="it-IT" dirty="0"/>
          </a:p>
        </p:txBody>
      </p:sp>
    </p:spTree>
    <p:extLst>
      <p:ext uri="{BB962C8B-B14F-4D97-AF65-F5344CB8AC3E}">
        <p14:creationId xmlns:p14="http://schemas.microsoft.com/office/powerpoint/2010/main" val="33799751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166645" y="300059"/>
            <a:ext cx="9625262" cy="3139321"/>
          </a:xfrm>
          <a:prstGeom prst="rect">
            <a:avLst/>
          </a:prstGeom>
          <a:noFill/>
        </p:spPr>
        <p:txBody>
          <a:bodyPr wrap="square">
            <a:spAutoFit/>
          </a:bodyPr>
          <a:lstStyle/>
          <a:p>
            <a:pPr algn="ctr"/>
            <a:r>
              <a:rPr lang="it-IT" b="1" dirty="0"/>
              <a:t>Art. </a:t>
            </a:r>
            <a:r>
              <a:rPr lang="it-IT" b="1" dirty="0" smtClean="0"/>
              <a:t>2 (segue)</a:t>
            </a:r>
            <a:endParaRPr lang="it-IT" b="1" dirty="0"/>
          </a:p>
          <a:p>
            <a:pPr algn="ctr"/>
            <a:r>
              <a:rPr lang="it-IT" b="1" dirty="0" smtClean="0"/>
              <a:t>Definizioni</a:t>
            </a:r>
          </a:p>
          <a:p>
            <a:pPr algn="ctr"/>
            <a:endParaRPr lang="it-IT" b="1" dirty="0" smtClean="0"/>
          </a:p>
          <a:p>
            <a:endParaRPr lang="it-IT" dirty="0" smtClean="0"/>
          </a:p>
          <a:p>
            <a:r>
              <a:rPr lang="it-IT" dirty="0" smtClean="0"/>
              <a:t>m</a:t>
            </a:r>
            <a:r>
              <a:rPr lang="it-IT" dirty="0"/>
              <a:t>) “</a:t>
            </a:r>
            <a:r>
              <a:rPr lang="it-IT" b="1" dirty="0"/>
              <a:t>rischio medio R2</a:t>
            </a:r>
            <a:r>
              <a:rPr lang="it-IT" dirty="0"/>
              <a:t>”, definito dal </a:t>
            </a:r>
            <a:r>
              <a:rPr lang="it-IT" dirty="0">
                <a:solidFill>
                  <a:srgbClr val="FF0000"/>
                </a:solidFill>
              </a:rPr>
              <a:t>decreto </a:t>
            </a:r>
            <a:r>
              <a:rPr lang="it-IT" dirty="0" smtClean="0">
                <a:solidFill>
                  <a:srgbClr val="FF0000"/>
                </a:solidFill>
              </a:rPr>
              <a:t>del Presidente </a:t>
            </a:r>
            <a:r>
              <a:rPr lang="it-IT" dirty="0">
                <a:solidFill>
                  <a:srgbClr val="FF0000"/>
                </a:solidFill>
              </a:rPr>
              <a:t>del Consiglio dei ministri del 29 settembre </a:t>
            </a:r>
            <a:r>
              <a:rPr lang="it-IT" dirty="0" smtClean="0">
                <a:solidFill>
                  <a:srgbClr val="FF0000"/>
                </a:solidFill>
              </a:rPr>
              <a:t>1998 (</a:t>
            </a:r>
            <a:r>
              <a:rPr lang="it-IT" dirty="0">
                <a:solidFill>
                  <a:srgbClr val="FF0000"/>
                </a:solidFill>
              </a:rPr>
              <a:t>Atto di indirizzo e coordinamento per </a:t>
            </a:r>
            <a:r>
              <a:rPr lang="it-IT" dirty="0" smtClean="0">
                <a:solidFill>
                  <a:srgbClr val="FF0000"/>
                </a:solidFill>
              </a:rPr>
              <a:t>l’individuazione dei </a:t>
            </a:r>
            <a:r>
              <a:rPr lang="it-IT" dirty="0">
                <a:solidFill>
                  <a:srgbClr val="FF0000"/>
                </a:solidFill>
              </a:rPr>
              <a:t>criteri relativi agli adempimenti di cui all’art. 1</a:t>
            </a:r>
            <a:r>
              <a:rPr lang="it-IT" dirty="0" smtClean="0">
                <a:solidFill>
                  <a:srgbClr val="FF0000"/>
                </a:solidFill>
              </a:rPr>
              <a:t>, commi </a:t>
            </a:r>
            <a:r>
              <a:rPr lang="it-IT" dirty="0">
                <a:solidFill>
                  <a:srgbClr val="FF0000"/>
                </a:solidFill>
              </a:rPr>
              <a:t>1 e 2, del </a:t>
            </a:r>
            <a:r>
              <a:rPr lang="it-IT" dirty="0" err="1">
                <a:solidFill>
                  <a:srgbClr val="FF0000"/>
                </a:solidFill>
              </a:rPr>
              <a:t>d.l.</a:t>
            </a:r>
            <a:r>
              <a:rPr lang="it-IT" dirty="0">
                <a:solidFill>
                  <a:srgbClr val="FF0000"/>
                </a:solidFill>
              </a:rPr>
              <a:t> 11 giugno 1998, n. 180</a:t>
            </a:r>
            <a:r>
              <a:rPr lang="it-IT" dirty="0"/>
              <a:t>), come </a:t>
            </a:r>
            <a:r>
              <a:rPr lang="it-IT" dirty="0" smtClean="0"/>
              <a:t>il </a:t>
            </a:r>
            <a:r>
              <a:rPr lang="it-IT" b="1" dirty="0" smtClean="0"/>
              <a:t>rischio </a:t>
            </a:r>
            <a:r>
              <a:rPr lang="it-IT" b="1" dirty="0"/>
              <a:t>per il quale sono possibili danni minori </a:t>
            </a:r>
            <a:r>
              <a:rPr lang="it-IT" b="1" dirty="0" smtClean="0"/>
              <a:t>agli edifici</a:t>
            </a:r>
            <a:r>
              <a:rPr lang="it-IT" b="1" dirty="0"/>
              <a:t>, alle infrastrutture e al patrimonio ambientale </a:t>
            </a:r>
            <a:r>
              <a:rPr lang="it-IT" b="1" dirty="0" smtClean="0"/>
              <a:t>che non </a:t>
            </a:r>
            <a:r>
              <a:rPr lang="it-IT" b="1" dirty="0"/>
              <a:t>pregiudicano l’incolumità delle persone, </a:t>
            </a:r>
            <a:r>
              <a:rPr lang="it-IT" b="1" dirty="0" smtClean="0"/>
              <a:t>l’agibilità degli </a:t>
            </a:r>
            <a:r>
              <a:rPr lang="it-IT" b="1" dirty="0"/>
              <a:t>edifici e delle infrastrutture e la funzionalità </a:t>
            </a:r>
            <a:r>
              <a:rPr lang="it-IT" b="1" dirty="0" smtClean="0"/>
              <a:t>delle attività </a:t>
            </a:r>
            <a:r>
              <a:rPr lang="it-IT" b="1" dirty="0"/>
              <a:t>economiche</a:t>
            </a:r>
            <a:r>
              <a:rPr lang="it-IT" dirty="0"/>
              <a:t>;</a:t>
            </a:r>
          </a:p>
          <a:p>
            <a:endParaRPr lang="it-IT" dirty="0"/>
          </a:p>
        </p:txBody>
      </p:sp>
      <p:sp>
        <p:nvSpPr>
          <p:cNvPr id="3" name="CasellaDiTesto 2"/>
          <p:cNvSpPr txBox="1"/>
          <p:nvPr/>
        </p:nvSpPr>
        <p:spPr>
          <a:xfrm>
            <a:off x="841828" y="3164681"/>
            <a:ext cx="10029372" cy="3693319"/>
          </a:xfrm>
          <a:prstGeom prst="rect">
            <a:avLst/>
          </a:prstGeom>
          <a:noFill/>
        </p:spPr>
        <p:txBody>
          <a:bodyPr wrap="square" rtlCol="0">
            <a:spAutoFit/>
          </a:bodyPr>
          <a:lstStyle/>
          <a:p>
            <a:r>
              <a:rPr lang="it-IT" dirty="0"/>
              <a:t>Il DPCM  29 settembre 1998  ha la finalità di individuare i criteri tecnici relativi agli adempimenti di cui all’art.1, comma 1 e 2 del D.L. 180/98,  in modo  da  consentire  alle Autorità di bacino e alle regioni   la realizzazione di  elaborati  il più possibile omogenei e confrontabili a scala nazionale.  </a:t>
            </a:r>
            <a:r>
              <a:rPr lang="it-IT" u="sng" dirty="0"/>
              <a:t>Allo stesso tempo  vengono  sottolineati  i  caratteri emergenziali  del decreto  e la necessità di considerare la perimetrazione delle aree a rischio come suscettibile di revisione e perfezionamento, sia nella metodologia  sia, conseguentemente, nella collocazione e classificazione delle aree</a:t>
            </a:r>
            <a:r>
              <a:rPr lang="it-IT" u="sng" dirty="0" smtClean="0"/>
              <a:t>. </a:t>
            </a:r>
            <a:r>
              <a:rPr lang="it-IT" dirty="0" smtClean="0"/>
              <a:t>Va  </a:t>
            </a:r>
            <a:r>
              <a:rPr lang="it-IT" dirty="0"/>
              <a:t>tuttavia osservato che  la distinzione  fatta tra “….</a:t>
            </a:r>
            <a:r>
              <a:rPr lang="it-IT" i="1" dirty="0"/>
              <a:t>aree a rischio (art.1, comma1) e aree dove la maggior vulnerabilità del territorio si lega a maggiori pericoli per le persone, le cose e il patrimonio ambientale (art.1, comma 2)….  “  </a:t>
            </a:r>
            <a:r>
              <a:rPr lang="it-IT" dirty="0"/>
              <a:t>genera  confusione</a:t>
            </a:r>
            <a:r>
              <a:rPr lang="it-IT" dirty="0" smtClean="0"/>
              <a:t>. La </a:t>
            </a:r>
            <a:r>
              <a:rPr lang="it-IT" dirty="0"/>
              <a:t>questione viene ripresa al punto  2.1, dove si  richiama nuovamente il concetto  di rischio  come prodotto della pericolosità per  il  danno,  precisando però  che  si dovrà fare riferimento  a tale definizione  solo per  “….. </a:t>
            </a:r>
            <a:r>
              <a:rPr lang="it-IT" i="1" dirty="0"/>
              <a:t>la individuazione  dei fattori che lo determinano , senza tuttavia porsi  come </a:t>
            </a:r>
            <a:r>
              <a:rPr lang="it-IT" i="1" u="sng" dirty="0"/>
              <a:t>obiettivo quello di giungere ad una valutazione  di tipo strettamente quantitativo</a:t>
            </a:r>
            <a:r>
              <a:rPr lang="it-IT" i="1" dirty="0"/>
              <a:t>.”</a:t>
            </a:r>
            <a:endParaRPr lang="it-IT" dirty="0"/>
          </a:p>
          <a:p>
            <a:endParaRPr lang="it-IT" dirty="0"/>
          </a:p>
        </p:txBody>
      </p:sp>
      <p:sp>
        <p:nvSpPr>
          <p:cNvPr id="4" name="CasellaDiTesto 3"/>
          <p:cNvSpPr txBox="1"/>
          <p:nvPr/>
        </p:nvSpPr>
        <p:spPr>
          <a:xfrm>
            <a:off x="2017486" y="870857"/>
            <a:ext cx="7678057" cy="369332"/>
          </a:xfrm>
          <a:prstGeom prst="rect">
            <a:avLst/>
          </a:prstGeom>
          <a:solidFill>
            <a:schemeClr val="accent4">
              <a:lumMod val="60000"/>
              <a:lumOff val="40000"/>
            </a:schemeClr>
          </a:solidFill>
        </p:spPr>
        <p:txBody>
          <a:bodyPr wrap="square" rtlCol="0">
            <a:spAutoFit/>
          </a:bodyPr>
          <a:lstStyle/>
          <a:p>
            <a:pPr algn="ctr"/>
            <a:r>
              <a:rPr lang="it-IT" b="1" dirty="0" smtClean="0"/>
              <a:t>LA DEFINIZIONE  DEL RISCHIO MEDIO  R2</a:t>
            </a:r>
            <a:endParaRPr lang="it-IT" b="1" dirty="0"/>
          </a:p>
        </p:txBody>
      </p:sp>
    </p:spTree>
    <p:extLst>
      <p:ext uri="{BB962C8B-B14F-4D97-AF65-F5344CB8AC3E}">
        <p14:creationId xmlns:p14="http://schemas.microsoft.com/office/powerpoint/2010/main" val="26406577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827315" y="435429"/>
            <a:ext cx="10058400" cy="5170646"/>
          </a:xfrm>
          <a:prstGeom prst="rect">
            <a:avLst/>
          </a:prstGeom>
          <a:noFill/>
        </p:spPr>
        <p:txBody>
          <a:bodyPr wrap="square" rtlCol="0">
            <a:spAutoFit/>
          </a:bodyPr>
          <a:lstStyle/>
          <a:p>
            <a:pPr algn="ctr"/>
            <a:r>
              <a:rPr lang="it-IT" dirty="0"/>
              <a:t>Lo stesso Atto, al punto 2, fornisce  le  indicazioni per  la stima del livello di pericolosità degli eventi nonché per </a:t>
            </a:r>
            <a:r>
              <a:rPr lang="it-IT" sz="2400" b="1" dirty="0"/>
              <a:t>la valutazione del rischio idraulico</a:t>
            </a:r>
            <a:r>
              <a:rPr lang="it-IT" dirty="0" smtClean="0"/>
              <a:t>.</a:t>
            </a:r>
          </a:p>
          <a:p>
            <a:endParaRPr lang="it-IT" dirty="0"/>
          </a:p>
          <a:p>
            <a:r>
              <a:rPr lang="it-IT" dirty="0"/>
              <a:t>In  particolare, al punto 2.2   prevede in sintesi le seguenti operazioni:</a:t>
            </a:r>
          </a:p>
          <a:p>
            <a:pPr lvl="0"/>
            <a:r>
              <a:rPr lang="it-IT" b="1" dirty="0"/>
              <a:t>individuazione dei tronchi fluviali </a:t>
            </a:r>
            <a:r>
              <a:rPr lang="it-IT" dirty="0"/>
              <a:t>per i quali dovrà essere eseguita la perimetrazione delle aree a rischio, con compilazione per </a:t>
            </a:r>
            <a:r>
              <a:rPr lang="it-IT" u="sng" dirty="0"/>
              <a:t>ciascun tronco di scheda descrittiva</a:t>
            </a:r>
            <a:r>
              <a:rPr lang="it-IT" dirty="0"/>
              <a:t>;</a:t>
            </a:r>
          </a:p>
          <a:p>
            <a:pPr lvl="0"/>
            <a:r>
              <a:rPr lang="it-IT" b="1" dirty="0"/>
              <a:t>perimetrazione delle aree a rischio mediante adeguati studi idraulici e idrogeologici</a:t>
            </a:r>
            <a:r>
              <a:rPr lang="it-IT" dirty="0"/>
              <a:t>, in corrispondenza di </a:t>
            </a:r>
            <a:r>
              <a:rPr lang="it-IT" dirty="0" smtClean="0"/>
              <a:t>  eventi </a:t>
            </a:r>
            <a:r>
              <a:rPr lang="it-IT" dirty="0"/>
              <a:t>associati a tre diversi tempi di ritorno compresi  rispettivamente tra 20 e 50, 100 e 200, 300 e 500 anni.</a:t>
            </a:r>
          </a:p>
          <a:p>
            <a:pPr lvl="0"/>
            <a:r>
              <a:rPr lang="it-IT" b="1" dirty="0" smtClean="0"/>
              <a:t>rappresentazione </a:t>
            </a:r>
            <a:r>
              <a:rPr lang="it-IT" b="1" dirty="0"/>
              <a:t>delle aree perimetrate su cartografia </a:t>
            </a:r>
            <a:r>
              <a:rPr lang="it-IT" dirty="0"/>
              <a:t>(scala non inferiore a 1:25.000)  e, per ogni tronco fluviale redazione di scheda sintetica  riportante la procedura adottata. Per quanto riguarda la procedura, i calcoli idrologici e idraulici  richiesti possono essere  prodotti in modo  speditivo;</a:t>
            </a:r>
          </a:p>
          <a:p>
            <a:pPr lvl="0"/>
            <a:endParaRPr lang="it-IT" dirty="0" smtClean="0"/>
          </a:p>
          <a:p>
            <a:pPr lvl="0"/>
            <a:r>
              <a:rPr lang="it-IT" dirty="0" smtClean="0"/>
              <a:t>La </a:t>
            </a:r>
            <a:r>
              <a:rPr lang="it-IT" dirty="0"/>
              <a:t>presenza degli elementi a rischio (insediamenti, attività produttive e patrimonio ambientale) è individuata tramite cartografia scala minima 1:25.000 integrata da foto aeree e  rappresentata su carta;</a:t>
            </a:r>
          </a:p>
          <a:p>
            <a:pPr lvl="0"/>
            <a:r>
              <a:rPr lang="it-IT" dirty="0"/>
              <a:t>La sovrapposizione della carta degli elementi a rischio con quella delle aree a rischio  fornisce la carta del rischio con le seguenti classi: (R1-moderato, R2-medio,  R3-elevato, R4-molto elevato); </a:t>
            </a:r>
          </a:p>
          <a:p>
            <a:endParaRPr lang="it-IT" dirty="0"/>
          </a:p>
        </p:txBody>
      </p:sp>
    </p:spTree>
    <p:extLst>
      <p:ext uri="{BB962C8B-B14F-4D97-AF65-F5344CB8AC3E}">
        <p14:creationId xmlns:p14="http://schemas.microsoft.com/office/powerpoint/2010/main" val="35495537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2209800" y="914400"/>
            <a:ext cx="7010400"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endParaRPr lang="it-IT" altLang="it-IT"/>
          </a:p>
          <a:p>
            <a:pPr eaLnBrk="1" hangingPunct="1"/>
            <a:endParaRPr lang="it-IT" altLang="it-IT"/>
          </a:p>
          <a:p>
            <a:pPr eaLnBrk="1" hangingPunct="1"/>
            <a:r>
              <a:rPr lang="it-IT" altLang="it-IT"/>
              <a:t>Se in un periodo di  t anni si verificano   </a:t>
            </a:r>
            <a:r>
              <a:rPr lang="it-IT" altLang="it-IT" i="1"/>
              <a:t>N</a:t>
            </a:r>
            <a:r>
              <a:rPr lang="it-IT" altLang="it-IT" i="1" baseline="-25000"/>
              <a:t>t</a:t>
            </a:r>
            <a:r>
              <a:rPr lang="it-IT" altLang="it-IT"/>
              <a:t> eventi alluvionali , il  danno totale  D</a:t>
            </a:r>
            <a:r>
              <a:rPr lang="it-IT" altLang="it-IT" i="1" baseline="-25000"/>
              <a:t>t</a:t>
            </a:r>
            <a:r>
              <a:rPr lang="it-IT" altLang="it-IT" i="1"/>
              <a:t>  </a:t>
            </a:r>
            <a:r>
              <a:rPr lang="it-IT" altLang="it-IT" b="1"/>
              <a:t>per l’elemento E nel periodo t </a:t>
            </a:r>
            <a:r>
              <a:rPr lang="it-IT" altLang="it-IT"/>
              <a:t> è pari a:</a:t>
            </a:r>
          </a:p>
          <a:p>
            <a:pPr eaLnBrk="1" hangingPunct="1"/>
            <a:endParaRPr lang="it-IT" altLang="it-IT"/>
          </a:p>
          <a:p>
            <a:pPr algn="ctr" eaLnBrk="1" hangingPunct="1"/>
            <a:r>
              <a:rPr lang="it-IT" altLang="it-IT"/>
              <a:t>D</a:t>
            </a:r>
            <a:r>
              <a:rPr lang="it-IT" altLang="it-IT" i="1" baseline="-25000"/>
              <a:t>t </a:t>
            </a:r>
            <a:r>
              <a:rPr lang="it-IT" altLang="it-IT" i="1"/>
              <a:t>=</a:t>
            </a:r>
            <a:r>
              <a:rPr lang="it-IT" altLang="it-IT" i="1" baseline="-25000"/>
              <a:t>   </a:t>
            </a:r>
            <a:r>
              <a:rPr lang="el-GR" altLang="it-IT" sz="2000" i="1"/>
              <a:t>Σ</a:t>
            </a:r>
            <a:r>
              <a:rPr lang="it-IT" altLang="it-IT" sz="1400" i="1" baseline="-25000"/>
              <a:t>i=1,Nt</a:t>
            </a:r>
            <a:r>
              <a:rPr lang="it-IT" altLang="it-IT" i="1"/>
              <a:t> D</a:t>
            </a:r>
            <a:r>
              <a:rPr lang="it-IT" altLang="it-IT" i="1" baseline="-25000"/>
              <a:t>i  </a:t>
            </a:r>
            <a:r>
              <a:rPr lang="it-IT" altLang="it-IT" i="1"/>
              <a:t>=</a:t>
            </a:r>
            <a:r>
              <a:rPr lang="el-GR" altLang="it-IT" i="1"/>
              <a:t> </a:t>
            </a:r>
            <a:r>
              <a:rPr lang="el-GR" altLang="it-IT" sz="2000" i="1"/>
              <a:t>Σ</a:t>
            </a:r>
            <a:r>
              <a:rPr lang="el-GR" altLang="it-IT" i="1"/>
              <a:t> </a:t>
            </a:r>
            <a:r>
              <a:rPr lang="it-IT" altLang="it-IT" sz="1400" i="1" baseline="-25000"/>
              <a:t>i=1,Nt</a:t>
            </a:r>
            <a:r>
              <a:rPr lang="it-IT" altLang="it-IT" i="1" baseline="-25000"/>
              <a:t> </a:t>
            </a:r>
            <a:r>
              <a:rPr lang="it-IT" altLang="it-IT" i="1"/>
              <a:t>E</a:t>
            </a:r>
            <a:r>
              <a:rPr lang="it-IT" altLang="it-IT" i="1" baseline="-25000"/>
              <a:t>i</a:t>
            </a:r>
            <a:r>
              <a:rPr lang="it-IT" altLang="it-IT" i="1"/>
              <a:t>  V</a:t>
            </a:r>
            <a:r>
              <a:rPr lang="it-IT" altLang="it-IT" i="1" baseline="-25000"/>
              <a:t>i</a:t>
            </a:r>
            <a:r>
              <a:rPr lang="it-IT" altLang="it-IT" i="1"/>
              <a:t> </a:t>
            </a:r>
            <a:endParaRPr lang="it-IT" altLang="it-IT"/>
          </a:p>
          <a:p>
            <a:pPr eaLnBrk="1" hangingPunct="1"/>
            <a:endParaRPr lang="it-IT" altLang="it-IT"/>
          </a:p>
          <a:p>
            <a:pPr eaLnBrk="1" hangingPunct="1"/>
            <a:r>
              <a:rPr lang="it-IT" altLang="it-IT"/>
              <a:t>Il danno totale  D</a:t>
            </a:r>
            <a:r>
              <a:rPr lang="it-IT" altLang="it-IT" i="1" baseline="-25000"/>
              <a:t>t   </a:t>
            </a:r>
            <a:r>
              <a:rPr lang="it-IT" altLang="it-IT" i="1"/>
              <a:t>è pertanto una variabile casuale la cui distribuzione dipende da quella di N</a:t>
            </a:r>
            <a:r>
              <a:rPr lang="it-IT" altLang="it-IT" i="1" baseline="-25000"/>
              <a:t>t</a:t>
            </a:r>
            <a:r>
              <a:rPr lang="it-IT" altLang="it-IT"/>
              <a:t>  e di </a:t>
            </a:r>
            <a:r>
              <a:rPr lang="it-IT" altLang="it-IT" i="1"/>
              <a:t>D</a:t>
            </a:r>
            <a:r>
              <a:rPr lang="it-IT" altLang="it-IT" i="1" baseline="-25000"/>
              <a:t>i</a:t>
            </a:r>
            <a:endParaRPr lang="it-IT" altLang="it-IT"/>
          </a:p>
          <a:p>
            <a:pPr algn="ctr" eaLnBrk="1" hangingPunct="1">
              <a:spcBef>
                <a:spcPct val="50000"/>
              </a:spcBef>
            </a:pPr>
            <a:endParaRPr lang="it-IT" altLang="it-IT"/>
          </a:p>
          <a:p>
            <a:pPr eaLnBrk="1" hangingPunct="1"/>
            <a:r>
              <a:rPr lang="it-IT" altLang="it-IT"/>
              <a:t>Si definisce  rischio R</a:t>
            </a:r>
            <a:r>
              <a:rPr lang="it-IT" altLang="it-IT" i="1" baseline="-25000"/>
              <a:t>t</a:t>
            </a:r>
            <a:r>
              <a:rPr lang="it-IT" altLang="it-IT"/>
              <a:t> per l’elemento E il valore del danno D</a:t>
            </a:r>
            <a:r>
              <a:rPr lang="it-IT" altLang="it-IT" baseline="-25000"/>
              <a:t>t   </a:t>
            </a:r>
            <a:r>
              <a:rPr lang="it-IT" altLang="it-IT"/>
              <a:t>che mediamente ci si può aspettare per il periodo t considerato (valore atteso):</a:t>
            </a:r>
            <a:r>
              <a:rPr lang="it-IT" altLang="it-IT" baseline="-25000"/>
              <a:t>                      </a:t>
            </a:r>
          </a:p>
          <a:p>
            <a:pPr algn="ctr" eaLnBrk="1" hangingPunct="1">
              <a:spcBef>
                <a:spcPct val="50000"/>
              </a:spcBef>
            </a:pPr>
            <a:r>
              <a:rPr lang="it-IT" altLang="it-IT" sz="2800" i="1">
                <a:latin typeface="Times New Roman" panose="02020603050405020304" pitchFamily="18" charset="0"/>
                <a:cs typeface="Times New Roman" panose="02020603050405020304" pitchFamily="18" charset="0"/>
              </a:rPr>
              <a:t>R</a:t>
            </a:r>
            <a:r>
              <a:rPr lang="it-IT" altLang="it-IT" sz="2800" i="1" baseline="-25000"/>
              <a:t>t</a:t>
            </a:r>
            <a:r>
              <a:rPr lang="it-IT" altLang="it-IT" sz="2800" i="1">
                <a:latin typeface="Times New Roman" panose="02020603050405020304" pitchFamily="18" charset="0"/>
                <a:cs typeface="Times New Roman" panose="02020603050405020304" pitchFamily="18" charset="0"/>
              </a:rPr>
              <a:t> = </a:t>
            </a:r>
            <a:r>
              <a:rPr lang="it-IT" altLang="it-IT" sz="2000">
                <a:latin typeface="Times New Roman" panose="02020603050405020304" pitchFamily="18" charset="0"/>
                <a:cs typeface="Times New Roman" panose="02020603050405020304" pitchFamily="18" charset="0"/>
              </a:rPr>
              <a:t>A</a:t>
            </a:r>
            <a:r>
              <a:rPr lang="it-IT" altLang="it-IT" sz="2800" i="1">
                <a:latin typeface="Times New Roman" panose="02020603050405020304" pitchFamily="18" charset="0"/>
                <a:cs typeface="Times New Roman" panose="02020603050405020304" pitchFamily="18" charset="0"/>
              </a:rPr>
              <a:t> </a:t>
            </a:r>
            <a:r>
              <a:rPr lang="it-IT" altLang="it-IT" sz="2800">
                <a:latin typeface="Times New Roman" panose="02020603050405020304" pitchFamily="18" charset="0"/>
                <a:cs typeface="Times New Roman" panose="02020603050405020304" pitchFamily="18" charset="0"/>
              </a:rPr>
              <a:t>[</a:t>
            </a:r>
            <a:r>
              <a:rPr lang="it-IT" altLang="it-IT" sz="2800" i="1">
                <a:latin typeface="Times New Roman" panose="02020603050405020304" pitchFamily="18" charset="0"/>
                <a:cs typeface="Times New Roman" panose="02020603050405020304" pitchFamily="18" charset="0"/>
              </a:rPr>
              <a:t>D</a:t>
            </a:r>
            <a:r>
              <a:rPr lang="it-IT" altLang="it-IT" sz="2800">
                <a:latin typeface="Times New Roman" panose="02020603050405020304" pitchFamily="18" charset="0"/>
                <a:cs typeface="Times New Roman" panose="02020603050405020304" pitchFamily="18" charset="0"/>
              </a:rPr>
              <a:t>]</a:t>
            </a:r>
            <a:endParaRPr lang="it-IT" altLang="it-IT"/>
          </a:p>
        </p:txBody>
      </p:sp>
      <p:sp>
        <p:nvSpPr>
          <p:cNvPr id="6147" name="Rettangolo 2"/>
          <p:cNvSpPr>
            <a:spLocks noChangeArrowheads="1"/>
          </p:cNvSpPr>
          <p:nvPr/>
        </p:nvSpPr>
        <p:spPr bwMode="auto">
          <a:xfrm>
            <a:off x="3160713" y="620714"/>
            <a:ext cx="4870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b="1"/>
              <a:t>LA  DEFINIZIONE DI RISCHIO IDRAULICO </a:t>
            </a:r>
          </a:p>
        </p:txBody>
      </p:sp>
    </p:spTree>
    <p:extLst>
      <p:ext uri="{BB962C8B-B14F-4D97-AF65-F5344CB8AC3E}">
        <p14:creationId xmlns:p14="http://schemas.microsoft.com/office/powerpoint/2010/main" val="7816330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026"/>
          <p:cNvSpPr>
            <a:spLocks noChangeArrowheads="1"/>
          </p:cNvSpPr>
          <p:nvPr/>
        </p:nvSpPr>
        <p:spPr bwMode="auto">
          <a:xfrm>
            <a:off x="2285999" y="838200"/>
            <a:ext cx="8352971" cy="495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dirty="0">
                <a:latin typeface="Arial Unicode MS" pitchFamily="34" charset="-128"/>
                <a:ea typeface="Arial Unicode MS" pitchFamily="34" charset="-128"/>
              </a:rPr>
              <a:t>La definizione  del rischio  può essere espressa, sotto alcune ipotesi, anche nella seguente forma:</a:t>
            </a:r>
          </a:p>
          <a:p>
            <a:pPr algn="ctr"/>
            <a:endParaRPr lang="it-IT" altLang="it-IT" sz="2800" dirty="0">
              <a:latin typeface="Arial Unicode MS" pitchFamily="34" charset="-128"/>
              <a:ea typeface="Arial Unicode MS" pitchFamily="34" charset="-128"/>
            </a:endParaRPr>
          </a:p>
          <a:p>
            <a:pPr algn="ctr"/>
            <a:endParaRPr lang="it-IT" altLang="it-IT" sz="2800" dirty="0">
              <a:latin typeface="Arial Unicode MS" pitchFamily="34" charset="-128"/>
              <a:ea typeface="Arial Unicode MS" pitchFamily="34" charset="-128"/>
            </a:endParaRPr>
          </a:p>
          <a:p>
            <a:pPr algn="ctr"/>
            <a:r>
              <a:rPr lang="it-IT" altLang="it-IT" sz="2800" dirty="0">
                <a:latin typeface="Arial Unicode MS" pitchFamily="34" charset="-128"/>
                <a:ea typeface="Arial Unicode MS" pitchFamily="34" charset="-128"/>
              </a:rPr>
              <a:t>R = H·E·V</a:t>
            </a:r>
          </a:p>
          <a:p>
            <a:pPr eaLnBrk="1" hangingPunct="1"/>
            <a:endParaRPr lang="it-IT" altLang="it-IT" sz="2800" dirty="0">
              <a:latin typeface="Arial Unicode MS" pitchFamily="34" charset="-128"/>
              <a:ea typeface="Arial Unicode MS" pitchFamily="34" charset="-128"/>
            </a:endParaRPr>
          </a:p>
          <a:p>
            <a:pPr eaLnBrk="1" hangingPunct="1"/>
            <a:endParaRPr lang="it-IT" altLang="it-IT" sz="1200" dirty="0">
              <a:latin typeface="Arial Unicode MS" pitchFamily="34" charset="-128"/>
              <a:ea typeface="Arial Unicode MS" pitchFamily="34" charset="-128"/>
            </a:endParaRPr>
          </a:p>
          <a:p>
            <a:pPr eaLnBrk="1" hangingPunct="1"/>
            <a:endParaRPr lang="it-IT" altLang="it-IT" sz="1200" dirty="0">
              <a:latin typeface="Arial Unicode MS" pitchFamily="34" charset="-128"/>
              <a:ea typeface="Arial Unicode MS" pitchFamily="34" charset="-128"/>
            </a:endParaRPr>
          </a:p>
          <a:p>
            <a:pPr eaLnBrk="1" hangingPunct="1"/>
            <a:r>
              <a:rPr lang="it-IT" altLang="it-IT" dirty="0">
                <a:latin typeface="Arial Unicode MS" pitchFamily="34" charset="-128"/>
                <a:ea typeface="Arial Unicode MS" pitchFamily="34" charset="-128"/>
              </a:rPr>
              <a:t>mediante la quale  il </a:t>
            </a:r>
            <a:r>
              <a:rPr lang="it-IT" altLang="it-IT" i="1" dirty="0">
                <a:latin typeface="Arial Unicode MS" pitchFamily="34" charset="-128"/>
                <a:ea typeface="Arial Unicode MS" pitchFamily="34" charset="-128"/>
              </a:rPr>
              <a:t>Rischio </a:t>
            </a:r>
            <a:r>
              <a:rPr lang="it-IT" altLang="it-IT" dirty="0">
                <a:latin typeface="Arial Unicode MS" pitchFamily="34" charset="-128"/>
                <a:ea typeface="Arial Unicode MS" pitchFamily="34" charset="-128"/>
              </a:rPr>
              <a:t>viene  valutato come  il prodotto dei fattori che tengono conto della PERICOLOSITA’   (H) dell’evento che può generare il danno,  del VALORE (E) e della VULNERABILITA’  (V) degli elementi esposti  che lo possono subire.</a:t>
            </a:r>
          </a:p>
          <a:p>
            <a:pPr eaLnBrk="1" hangingPunct="1"/>
            <a:endParaRPr lang="it-IT" altLang="it-IT" dirty="0">
              <a:latin typeface="Arial Unicode MS" pitchFamily="34" charset="-128"/>
              <a:ea typeface="Arial Unicode MS" pitchFamily="34" charset="-128"/>
            </a:endParaRPr>
          </a:p>
          <a:p>
            <a:pPr algn="ctr" eaLnBrk="1" hangingPunct="1"/>
            <a:r>
              <a:rPr lang="it-IT" altLang="it-IT" b="1" dirty="0">
                <a:latin typeface="Arial Unicode MS" pitchFamily="34" charset="-128"/>
                <a:ea typeface="Arial Unicode MS" pitchFamily="34" charset="-128"/>
              </a:rPr>
              <a:t>Il  primo problema che si  pone è  pertanto  l’individuazione degli  ELEMENTI   ESPOSTI</a:t>
            </a:r>
          </a:p>
          <a:p>
            <a:endParaRPr lang="it-IT" altLang="it-IT" dirty="0"/>
          </a:p>
        </p:txBody>
      </p:sp>
    </p:spTree>
    <p:extLst>
      <p:ext uri="{BB962C8B-B14F-4D97-AF65-F5344CB8AC3E}">
        <p14:creationId xmlns:p14="http://schemas.microsoft.com/office/powerpoint/2010/main" val="1046180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PARIS\master gov-territorio\pai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3030" y="1015547"/>
            <a:ext cx="7696200"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CasellaDiTesto 2"/>
          <p:cNvSpPr txBox="1">
            <a:spLocks noChangeArrowheads="1"/>
          </p:cNvSpPr>
          <p:nvPr/>
        </p:nvSpPr>
        <p:spPr bwMode="auto">
          <a:xfrm>
            <a:off x="101600" y="188233"/>
            <a:ext cx="1174205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b="1" dirty="0"/>
              <a:t>LA  MAPPATURA  DELLA PERICOLISITA’  IDRAULICA  </a:t>
            </a:r>
            <a:r>
              <a:rPr lang="it-IT" altLang="it-IT" dirty="0" smtClean="0"/>
              <a:t>basata  </a:t>
            </a:r>
            <a:r>
              <a:rPr lang="it-IT" altLang="it-IT" dirty="0"/>
              <a:t>sulla  </a:t>
            </a:r>
            <a:r>
              <a:rPr lang="it-IT" altLang="it-IT" u="sng" dirty="0"/>
              <a:t>perimetrazione delle aree inondabili</a:t>
            </a:r>
            <a:r>
              <a:rPr lang="it-IT" altLang="it-IT" dirty="0"/>
              <a:t> per eventi associati a diversi tempi di ritorno (es.:  </a:t>
            </a:r>
            <a:r>
              <a:rPr lang="it-IT" altLang="it-IT" dirty="0" err="1"/>
              <a:t>Tr</a:t>
            </a:r>
            <a:r>
              <a:rPr lang="it-IT" altLang="it-IT" dirty="0"/>
              <a:t> = 30,  </a:t>
            </a:r>
            <a:r>
              <a:rPr lang="it-IT" altLang="it-IT" dirty="0" err="1"/>
              <a:t>Tr</a:t>
            </a:r>
            <a:r>
              <a:rPr lang="it-IT" altLang="it-IT" dirty="0"/>
              <a:t> = 100,  </a:t>
            </a:r>
            <a:r>
              <a:rPr lang="it-IT" altLang="it-IT" dirty="0" err="1"/>
              <a:t>Tr</a:t>
            </a:r>
            <a:r>
              <a:rPr lang="it-IT" altLang="it-IT" dirty="0"/>
              <a:t> = 200 anni, ……)</a:t>
            </a:r>
          </a:p>
        </p:txBody>
      </p:sp>
      <p:pic>
        <p:nvPicPr>
          <p:cNvPr id="2" name="Immagine 1"/>
          <p:cNvPicPr>
            <a:picLocks noChangeAspect="1"/>
          </p:cNvPicPr>
          <p:nvPr/>
        </p:nvPicPr>
        <p:blipFill>
          <a:blip r:embed="rId3"/>
          <a:stretch>
            <a:fillRect/>
          </a:stretch>
        </p:blipFill>
        <p:spPr>
          <a:xfrm>
            <a:off x="2293030" y="4760460"/>
            <a:ext cx="7390476" cy="1809524"/>
          </a:xfrm>
          <a:prstGeom prst="rect">
            <a:avLst/>
          </a:prstGeom>
        </p:spPr>
      </p:pic>
    </p:spTree>
    <p:extLst>
      <p:ext uri="{BB962C8B-B14F-4D97-AF65-F5344CB8AC3E}">
        <p14:creationId xmlns:p14="http://schemas.microsoft.com/office/powerpoint/2010/main" val="39300023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508000" y="725714"/>
            <a:ext cx="10160000" cy="3970318"/>
          </a:xfrm>
          <a:prstGeom prst="rect">
            <a:avLst/>
          </a:prstGeom>
          <a:solidFill>
            <a:schemeClr val="accent5">
              <a:lumMod val="40000"/>
              <a:lumOff val="60000"/>
            </a:schemeClr>
          </a:solidFill>
        </p:spPr>
        <p:txBody>
          <a:bodyPr wrap="square" rtlCol="0">
            <a:spAutoFit/>
          </a:bodyPr>
          <a:lstStyle/>
          <a:p>
            <a:r>
              <a:rPr lang="it-IT" dirty="0" smtClean="0"/>
              <a:t>Per il bacino dell’Arno </a:t>
            </a:r>
            <a:r>
              <a:rPr lang="it-IT" dirty="0" smtClean="0">
                <a:hlinkClick r:id="rId2"/>
              </a:rPr>
              <a:t>il PGRA</a:t>
            </a:r>
            <a:r>
              <a:rPr lang="it-IT" dirty="0" smtClean="0"/>
              <a:t>  sostituisce a tutti gli effetti, con una nuova cartografia e nuove norme, il PAI (Piano stralcio per l’Assetto Idrogeologico) riguardante la pericolosità ed il rischio idraulico</a:t>
            </a:r>
          </a:p>
          <a:p>
            <a:endParaRPr lang="it-IT" dirty="0" smtClean="0"/>
          </a:p>
          <a:p>
            <a:r>
              <a:rPr lang="it-IT" dirty="0" smtClean="0"/>
              <a:t>La </a:t>
            </a:r>
            <a:r>
              <a:rPr lang="it-IT" dirty="0" smtClean="0">
                <a:hlinkClick r:id="rId3"/>
              </a:rPr>
              <a:t>mappa di piano</a:t>
            </a:r>
            <a:r>
              <a:rPr lang="it-IT" dirty="0" smtClean="0"/>
              <a:t>  contiene, oltre alla pericolosità derivata da alluvioni fluviali e costiere, anche la perimetrazione delle aree di contesto fluviale, nonché la classificazione delle aree del bacino in termini di pericolosità da flash </a:t>
            </a:r>
            <a:r>
              <a:rPr lang="it-IT" dirty="0" err="1" smtClean="0"/>
              <a:t>flood</a:t>
            </a:r>
            <a:r>
              <a:rPr lang="it-IT" dirty="0" smtClean="0"/>
              <a:t>.</a:t>
            </a:r>
          </a:p>
          <a:p>
            <a:endParaRPr lang="it-IT" dirty="0"/>
          </a:p>
          <a:p>
            <a:r>
              <a:rPr lang="it-IT" dirty="0" smtClean="0"/>
              <a:t> Nella mappa sono riportati anche gli elementi a rischio (popolazione, scuole, ospedali, attività, beni culturali, beni ambientali, etc.). Mediante la sovrapposizione delle aree a pericolosità con la distribuzione degli elementi a rischio è semplice ed intuitivo comprendere il livello di rischio a cui è sottoposta una scuola rispetto ad un’altra oppure comprendere quanta popolazione è soggetta ad eventi frequenti o medi.</a:t>
            </a:r>
          </a:p>
          <a:p>
            <a:endParaRPr lang="it-IT" dirty="0"/>
          </a:p>
          <a:p>
            <a:r>
              <a:rPr lang="it-IT" dirty="0" smtClean="0"/>
              <a:t> Inoltre sono riportate le misure di protezione, ovvero gli interventi che il piano prevede per la mitigazione e gestione del rischio in ogni area omogenea</a:t>
            </a:r>
            <a:endParaRPr lang="it-IT" dirty="0"/>
          </a:p>
        </p:txBody>
      </p:sp>
    </p:spTree>
    <p:extLst>
      <p:ext uri="{BB962C8B-B14F-4D97-AF65-F5344CB8AC3E}">
        <p14:creationId xmlns:p14="http://schemas.microsoft.com/office/powerpoint/2010/main" val="15044596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1304495" y="1879381"/>
            <a:ext cx="7638095" cy="1638095"/>
          </a:xfrm>
          <a:prstGeom prst="rect">
            <a:avLst/>
          </a:prstGeom>
        </p:spPr>
      </p:pic>
      <p:sp>
        <p:nvSpPr>
          <p:cNvPr id="4" name="CasellaDiTesto 3"/>
          <p:cNvSpPr txBox="1"/>
          <p:nvPr/>
        </p:nvSpPr>
        <p:spPr>
          <a:xfrm>
            <a:off x="2162629" y="783771"/>
            <a:ext cx="8853714" cy="369332"/>
          </a:xfrm>
          <a:prstGeom prst="rect">
            <a:avLst/>
          </a:prstGeom>
          <a:solidFill>
            <a:schemeClr val="accent6">
              <a:lumMod val="60000"/>
              <a:lumOff val="40000"/>
            </a:schemeClr>
          </a:solidFill>
        </p:spPr>
        <p:txBody>
          <a:bodyPr wrap="square" rtlCol="0">
            <a:spAutoFit/>
          </a:bodyPr>
          <a:lstStyle/>
          <a:p>
            <a:r>
              <a:rPr lang="it-IT" dirty="0" smtClean="0"/>
              <a:t>Per il bacino dell’Ombrone Grossetano le nuovi classi di pericolosità del PGRA sono:</a:t>
            </a:r>
            <a:endParaRPr lang="it-IT" dirty="0"/>
          </a:p>
        </p:txBody>
      </p:sp>
      <p:pic>
        <p:nvPicPr>
          <p:cNvPr id="5" name="Immagine 4"/>
          <p:cNvPicPr>
            <a:picLocks noChangeAspect="1"/>
          </p:cNvPicPr>
          <p:nvPr/>
        </p:nvPicPr>
        <p:blipFill>
          <a:blip r:embed="rId3"/>
          <a:stretch>
            <a:fillRect/>
          </a:stretch>
        </p:blipFill>
        <p:spPr>
          <a:xfrm>
            <a:off x="1147351" y="3966755"/>
            <a:ext cx="7952381" cy="1190476"/>
          </a:xfrm>
          <a:prstGeom prst="rect">
            <a:avLst/>
          </a:prstGeom>
        </p:spPr>
      </p:pic>
    </p:spTree>
    <p:extLst>
      <p:ext uri="{BB962C8B-B14F-4D97-AF65-F5344CB8AC3E}">
        <p14:creationId xmlns:p14="http://schemas.microsoft.com/office/powerpoint/2010/main" val="20757676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8" name="Gruppo 10"/>
          <p:cNvGrpSpPr>
            <a:grpSpLocks/>
          </p:cNvGrpSpPr>
          <p:nvPr/>
        </p:nvGrpSpPr>
        <p:grpSpPr bwMode="auto">
          <a:xfrm>
            <a:off x="2279651" y="549276"/>
            <a:ext cx="7345363" cy="5889625"/>
            <a:chOff x="755576" y="548680"/>
            <a:chExt cx="7344816" cy="5889432"/>
          </a:xfrm>
        </p:grpSpPr>
        <p:grpSp>
          <p:nvGrpSpPr>
            <p:cNvPr id="9219" name="Gruppo 8"/>
            <p:cNvGrpSpPr>
              <a:grpSpLocks/>
            </p:cNvGrpSpPr>
            <p:nvPr/>
          </p:nvGrpSpPr>
          <p:grpSpPr bwMode="auto">
            <a:xfrm>
              <a:off x="755576" y="548680"/>
              <a:ext cx="7344816" cy="5889432"/>
              <a:chOff x="971600" y="620688"/>
              <a:chExt cx="7344816" cy="5889432"/>
            </a:xfrm>
          </p:grpSpPr>
          <p:pic>
            <p:nvPicPr>
              <p:cNvPr id="922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5816" y="2852936"/>
                <a:ext cx="4886300" cy="3657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22" name="Gruppo 7"/>
              <p:cNvGrpSpPr>
                <a:grpSpLocks/>
              </p:cNvGrpSpPr>
              <p:nvPr/>
            </p:nvGrpSpPr>
            <p:grpSpPr bwMode="auto">
              <a:xfrm>
                <a:off x="971600" y="620688"/>
                <a:ext cx="7344816" cy="2866383"/>
                <a:chOff x="971600" y="620688"/>
                <a:chExt cx="7344816" cy="2866383"/>
              </a:xfrm>
            </p:grpSpPr>
            <p:sp>
              <p:nvSpPr>
                <p:cNvPr id="9223" name="CasellaDiTesto 1"/>
                <p:cNvSpPr txBox="1">
                  <a:spLocks noChangeArrowheads="1"/>
                </p:cNvSpPr>
                <p:nvPr/>
              </p:nvSpPr>
              <p:spPr bwMode="auto">
                <a:xfrm>
                  <a:off x="971600" y="620688"/>
                  <a:ext cx="7344816" cy="1754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b="1"/>
                    <a:t>NECESSITA’   DI   ULTERIORI  AZIONI   </a:t>
                  </a:r>
                </a:p>
                <a:p>
                  <a:pPr algn="ctr" eaLnBrk="1" hangingPunct="1"/>
                  <a:r>
                    <a:rPr lang="it-IT" altLang="it-IT" b="1"/>
                    <a:t>NELLA   MAPPATURA  DELLA  PERICOLOSITA’  </a:t>
                  </a:r>
                </a:p>
                <a:p>
                  <a:pPr algn="ctr" eaLnBrk="1" hangingPunct="1"/>
                  <a:r>
                    <a:rPr lang="it-IT" altLang="it-IT" b="1"/>
                    <a:t> </a:t>
                  </a:r>
                </a:p>
                <a:p>
                  <a:pPr eaLnBrk="1" hangingPunct="1"/>
                  <a:endParaRPr lang="it-IT" altLang="it-IT"/>
                </a:p>
                <a:p>
                  <a:pPr eaLnBrk="1" hangingPunct="1"/>
                  <a:r>
                    <a:rPr lang="it-IT" altLang="it-IT"/>
                    <a:t>1)  </a:t>
                  </a:r>
                  <a:r>
                    <a:rPr lang="it-IT" altLang="it-IT" b="1"/>
                    <a:t>Vulnerabilità arginale</a:t>
                  </a:r>
                  <a:r>
                    <a:rPr lang="it-IT" altLang="it-IT"/>
                    <a:t>:  classificazione e mappatura delle strutture a rischio,  delimitazione delle aree soggiacenti …..  </a:t>
                  </a:r>
                </a:p>
              </p:txBody>
            </p:sp>
            <p:pic>
              <p:nvPicPr>
                <p:cNvPr id="9224" name="Picture 2"/>
                <p:cNvPicPr>
                  <a:picLocks noChangeAspect="1" noChangeArrowheads="1"/>
                </p:cNvPicPr>
                <p:nvPr/>
              </p:nvPicPr>
              <p:blipFill>
                <a:blip r:embed="rId2">
                  <a:extLst>
                    <a:ext uri="{28A0092B-C50C-407E-A947-70E740481C1C}">
                      <a14:useLocalDpi xmlns:a14="http://schemas.microsoft.com/office/drawing/2010/main" val="0"/>
                    </a:ext>
                  </a:extLst>
                </a:blip>
                <a:srcRect l="22105" t="13782" b="76373"/>
                <a:stretch>
                  <a:fillRect/>
                </a:stretch>
              </p:blipFill>
              <p:spPr bwMode="auto">
                <a:xfrm>
                  <a:off x="3995936" y="3068960"/>
                  <a:ext cx="3240360" cy="418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9220" name="CasellaDiTesto 9"/>
            <p:cNvSpPr txBox="1">
              <a:spLocks noChangeArrowheads="1"/>
            </p:cNvSpPr>
            <p:nvPr/>
          </p:nvSpPr>
          <p:spPr bwMode="auto">
            <a:xfrm>
              <a:off x="3923928" y="3068960"/>
              <a:ext cx="28803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a:t>COLLASSI     ARGINALI</a:t>
              </a:r>
            </a:p>
          </p:txBody>
        </p:sp>
      </p:grpSp>
    </p:spTree>
    <p:extLst>
      <p:ext uri="{BB962C8B-B14F-4D97-AF65-F5344CB8AC3E}">
        <p14:creationId xmlns:p14="http://schemas.microsoft.com/office/powerpoint/2010/main" val="11361123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IMG_299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8075" y="2349500"/>
            <a:ext cx="4364038" cy="405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CasellaDiTesto 3"/>
          <p:cNvSpPr txBox="1">
            <a:spLocks noChangeArrowheads="1"/>
          </p:cNvSpPr>
          <p:nvPr/>
        </p:nvSpPr>
        <p:spPr bwMode="auto">
          <a:xfrm>
            <a:off x="2208213" y="476250"/>
            <a:ext cx="8208962"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b="1"/>
              <a:t>NECESSITA’   DI   ULTERIORI  AZIONI   </a:t>
            </a:r>
          </a:p>
          <a:p>
            <a:pPr algn="ctr" eaLnBrk="1" hangingPunct="1"/>
            <a:r>
              <a:rPr lang="it-IT" altLang="it-IT" b="1"/>
              <a:t>NELLA   MAPPATURA  DELLA  PERICOLOSITA’  </a:t>
            </a:r>
          </a:p>
          <a:p>
            <a:pPr eaLnBrk="1" hangingPunct="1"/>
            <a:endParaRPr lang="it-IT" altLang="it-IT" b="1"/>
          </a:p>
          <a:p>
            <a:pPr eaLnBrk="1" hangingPunct="1"/>
            <a:r>
              <a:rPr lang="it-IT" altLang="it-IT" b="1"/>
              <a:t>2)  Dinamica d’alveo</a:t>
            </a:r>
            <a:r>
              <a:rPr lang="it-IT" altLang="it-IT"/>
              <a:t>:  mappatura  dei tratti  in erosione, dei tratti in  sovralluvionamento ,  della propensione alla mobilitazione  di sedimenti , dei fenomeni localizzati,  …….</a:t>
            </a:r>
          </a:p>
          <a:p>
            <a:pPr eaLnBrk="1" hangingPunct="1"/>
            <a:endParaRPr lang="it-IT" altLang="it-IT"/>
          </a:p>
        </p:txBody>
      </p:sp>
    </p:spTree>
    <p:extLst>
      <p:ext uri="{BB962C8B-B14F-4D97-AF65-F5344CB8AC3E}">
        <p14:creationId xmlns:p14="http://schemas.microsoft.com/office/powerpoint/2010/main" val="30943828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90287" y="232229"/>
            <a:ext cx="4992914" cy="4862870"/>
          </a:xfrm>
          <a:prstGeom prst="rect">
            <a:avLst/>
          </a:prstGeom>
          <a:solidFill>
            <a:schemeClr val="accent2">
              <a:lumMod val="20000"/>
              <a:lumOff val="80000"/>
            </a:schemeClr>
          </a:solidFill>
        </p:spPr>
        <p:txBody>
          <a:bodyPr wrap="square" rtlCol="0">
            <a:spAutoFit/>
          </a:bodyPr>
          <a:lstStyle/>
          <a:p>
            <a:pPr algn="ctr"/>
            <a:r>
              <a:rPr lang="it-IT" sz="2000" b="1" dirty="0"/>
              <a:t>Art. 2</a:t>
            </a:r>
          </a:p>
          <a:p>
            <a:pPr algn="ctr"/>
            <a:r>
              <a:rPr lang="it-IT" sz="2000" b="1" dirty="0"/>
              <a:t>Definizioni</a:t>
            </a:r>
            <a:endParaRPr lang="it-IT" sz="2000" b="1" dirty="0" smtClean="0"/>
          </a:p>
          <a:p>
            <a:endParaRPr lang="it-IT" dirty="0"/>
          </a:p>
          <a:p>
            <a:endParaRPr lang="it-IT" dirty="0" smtClean="0"/>
          </a:p>
          <a:p>
            <a:r>
              <a:rPr lang="it-IT" dirty="0" smtClean="0"/>
              <a:t>a</a:t>
            </a:r>
            <a:r>
              <a:rPr lang="it-IT" dirty="0"/>
              <a:t>) “</a:t>
            </a:r>
            <a:r>
              <a:rPr lang="it-IT" b="1" dirty="0"/>
              <a:t>scenario per alluvioni frequenti</a:t>
            </a:r>
            <a:r>
              <a:rPr lang="it-IT" dirty="0"/>
              <a:t>”: lo scenario di</a:t>
            </a:r>
          </a:p>
          <a:p>
            <a:r>
              <a:rPr lang="it-IT" dirty="0"/>
              <a:t>cui all’articolo 6, comma 2, lettera c), del d.lgs. 49/2010</a:t>
            </a:r>
            <a:r>
              <a:rPr lang="it-IT" dirty="0" smtClean="0"/>
              <a:t>, individuato </a:t>
            </a:r>
            <a:r>
              <a:rPr lang="it-IT" dirty="0"/>
              <a:t>negli atti di pianificazione di bacino e </a:t>
            </a:r>
            <a:r>
              <a:rPr lang="it-IT" dirty="0" smtClean="0"/>
              <a:t>definito dai </a:t>
            </a:r>
            <a:r>
              <a:rPr lang="it-IT" dirty="0"/>
              <a:t>medesimi atti con riferimento al tempo di ritorno </a:t>
            </a:r>
            <a:r>
              <a:rPr lang="it-IT" dirty="0" smtClean="0"/>
              <a:t>non inferiore </a:t>
            </a:r>
            <a:r>
              <a:rPr lang="it-IT" dirty="0"/>
              <a:t>a trenta anni</a:t>
            </a:r>
            <a:r>
              <a:rPr lang="it-IT" dirty="0" smtClean="0"/>
              <a:t>;</a:t>
            </a:r>
          </a:p>
          <a:p>
            <a:endParaRPr lang="it-IT" dirty="0" smtClean="0"/>
          </a:p>
          <a:p>
            <a:r>
              <a:rPr lang="it-IT" dirty="0"/>
              <a:t>b) “</a:t>
            </a:r>
            <a:r>
              <a:rPr lang="it-IT" b="1" dirty="0"/>
              <a:t>scenario per alluvioni poco frequenti</a:t>
            </a:r>
            <a:r>
              <a:rPr lang="it-IT" dirty="0"/>
              <a:t>”: lo </a:t>
            </a:r>
            <a:r>
              <a:rPr lang="it-IT" dirty="0" smtClean="0"/>
              <a:t>scenario di </a:t>
            </a:r>
            <a:r>
              <a:rPr lang="it-IT" dirty="0"/>
              <a:t>cui all’articolo 6, comma 2, lettera b). del d.lgs</a:t>
            </a:r>
            <a:r>
              <a:rPr lang="it-IT" dirty="0" smtClean="0"/>
              <a:t>. 49/2010</a:t>
            </a:r>
            <a:r>
              <a:rPr lang="it-IT" dirty="0"/>
              <a:t>, individuato negli atti di pianificazione di </a:t>
            </a:r>
            <a:r>
              <a:rPr lang="it-IT" dirty="0" smtClean="0"/>
              <a:t>bacino e </a:t>
            </a:r>
            <a:r>
              <a:rPr lang="it-IT" dirty="0"/>
              <a:t>definito dai medesimi atti con riferimento al tempo </a:t>
            </a:r>
            <a:r>
              <a:rPr lang="it-IT" dirty="0" smtClean="0"/>
              <a:t>di ritorno </a:t>
            </a:r>
            <a:r>
              <a:rPr lang="it-IT" dirty="0"/>
              <a:t>non inferiore a duecento anni;</a:t>
            </a:r>
          </a:p>
          <a:p>
            <a:endParaRPr lang="it-IT" dirty="0"/>
          </a:p>
        </p:txBody>
      </p:sp>
      <p:sp>
        <p:nvSpPr>
          <p:cNvPr id="5" name="CasellaDiTesto 4"/>
          <p:cNvSpPr txBox="1"/>
          <p:nvPr/>
        </p:nvSpPr>
        <p:spPr>
          <a:xfrm>
            <a:off x="5283201" y="293784"/>
            <a:ext cx="6908799" cy="6186309"/>
          </a:xfrm>
          <a:prstGeom prst="rect">
            <a:avLst/>
          </a:prstGeom>
          <a:solidFill>
            <a:schemeClr val="accent1">
              <a:lumMod val="40000"/>
              <a:lumOff val="60000"/>
            </a:schemeClr>
          </a:solidFill>
        </p:spPr>
        <p:txBody>
          <a:bodyPr wrap="square" rtlCol="0">
            <a:spAutoFit/>
          </a:bodyPr>
          <a:lstStyle/>
          <a:p>
            <a:pPr algn="ctr"/>
            <a:r>
              <a:rPr lang="it-IT" b="1" dirty="0"/>
              <a:t>Art. </a:t>
            </a:r>
            <a:r>
              <a:rPr lang="it-IT" b="1" dirty="0" smtClean="0"/>
              <a:t>18 – DISPOSIZIONI TRANSITORIE</a:t>
            </a:r>
          </a:p>
          <a:p>
            <a:r>
              <a:rPr lang="it-IT" dirty="0" smtClean="0"/>
              <a:t>a</a:t>
            </a:r>
            <a:r>
              <a:rPr lang="it-IT" dirty="0"/>
              <a:t>) </a:t>
            </a:r>
            <a:r>
              <a:rPr lang="it-IT" b="1" dirty="0"/>
              <a:t>le aree a pericolosità per alluvioni </a:t>
            </a:r>
            <a:r>
              <a:rPr lang="it-IT" b="1" dirty="0" smtClean="0"/>
              <a:t>frequenti </a:t>
            </a:r>
            <a:r>
              <a:rPr lang="it-IT" dirty="0" smtClean="0"/>
              <a:t>corrispondono </a:t>
            </a:r>
            <a:r>
              <a:rPr lang="it-IT" dirty="0"/>
              <a:t>alle aree classificate negli atti </a:t>
            </a:r>
            <a:r>
              <a:rPr lang="it-IT" dirty="0" smtClean="0"/>
              <a:t>di  pianificazione </a:t>
            </a:r>
            <a:r>
              <a:rPr lang="it-IT" dirty="0"/>
              <a:t>di bacino in attuazione della </a:t>
            </a:r>
            <a:r>
              <a:rPr lang="it-IT" dirty="0" smtClean="0"/>
              <a:t>direttiva 2007/60/CE </a:t>
            </a:r>
            <a:r>
              <a:rPr lang="it-IT" dirty="0"/>
              <a:t>del Parlamento europeo e del Consiglio </a:t>
            </a:r>
            <a:r>
              <a:rPr lang="it-IT" dirty="0" smtClean="0"/>
              <a:t>del 23 </a:t>
            </a:r>
            <a:r>
              <a:rPr lang="it-IT" dirty="0"/>
              <a:t>ottobre 2007 relativa alla valutazione e alla </a:t>
            </a:r>
            <a:r>
              <a:rPr lang="it-IT" dirty="0" smtClean="0"/>
              <a:t>gestione dei </a:t>
            </a:r>
            <a:r>
              <a:rPr lang="it-IT" dirty="0"/>
              <a:t>rischi di alluvioni, come aree a pericolosità </a:t>
            </a:r>
            <a:r>
              <a:rPr lang="it-IT" dirty="0" smtClean="0"/>
              <a:t>per alluvioni </a:t>
            </a:r>
            <a:r>
              <a:rPr lang="it-IT" dirty="0"/>
              <a:t>frequenti o </a:t>
            </a:r>
            <a:r>
              <a:rPr lang="it-IT" dirty="0" smtClean="0"/>
              <a:t>a pericolosità </a:t>
            </a:r>
            <a:r>
              <a:rPr lang="it-IT" dirty="0"/>
              <a:t>per alluvioni elevata</a:t>
            </a:r>
            <a:r>
              <a:rPr lang="it-IT" dirty="0" smtClean="0"/>
              <a:t>, o </a:t>
            </a:r>
            <a:r>
              <a:rPr lang="it-IT" dirty="0"/>
              <a:t>in alternativa alle aree classificate dai piani strutturali</a:t>
            </a:r>
            <a:r>
              <a:rPr lang="it-IT" dirty="0" smtClean="0"/>
              <a:t>, dai </a:t>
            </a:r>
            <a:r>
              <a:rPr lang="it-IT" dirty="0"/>
              <a:t>piani regolatori generali (PRG), dai piani di </a:t>
            </a:r>
            <a:r>
              <a:rPr lang="it-IT" dirty="0" smtClean="0"/>
              <a:t>assetto idrogeologico </a:t>
            </a:r>
            <a:r>
              <a:rPr lang="it-IT" dirty="0"/>
              <a:t>(PAI) </a:t>
            </a:r>
            <a:r>
              <a:rPr lang="it-IT" dirty="0">
                <a:solidFill>
                  <a:srgbClr val="FF0000"/>
                </a:solidFill>
              </a:rPr>
              <a:t>come aree a pericolosità </a:t>
            </a:r>
            <a:r>
              <a:rPr lang="it-IT" dirty="0" smtClean="0">
                <a:solidFill>
                  <a:srgbClr val="FF0000"/>
                </a:solidFill>
              </a:rPr>
              <a:t>idraulica molto </a:t>
            </a:r>
            <a:r>
              <a:rPr lang="it-IT" dirty="0">
                <a:solidFill>
                  <a:srgbClr val="FF0000"/>
                </a:solidFill>
              </a:rPr>
              <a:t>elevata</a:t>
            </a:r>
            <a:r>
              <a:rPr lang="it-IT" dirty="0"/>
              <a:t>; nonché alle aree classificate dagli </a:t>
            </a:r>
            <a:r>
              <a:rPr lang="it-IT" dirty="0" smtClean="0"/>
              <a:t>strumenti di </a:t>
            </a:r>
            <a:r>
              <a:rPr lang="it-IT" dirty="0"/>
              <a:t>pianificazione territoriale o urbanistica comunale</a:t>
            </a:r>
            <a:r>
              <a:rPr lang="it-IT" dirty="0" smtClean="0"/>
              <a:t>, ai </a:t>
            </a:r>
            <a:r>
              <a:rPr lang="it-IT" dirty="0"/>
              <a:t>sensi dell’articolo 104 della </a:t>
            </a:r>
            <a:r>
              <a:rPr lang="it-IT" dirty="0" err="1"/>
              <a:t>l.r</a:t>
            </a:r>
            <a:r>
              <a:rPr lang="it-IT" dirty="0"/>
              <a:t>. 65/2014 come </a:t>
            </a:r>
            <a:r>
              <a:rPr lang="it-IT" dirty="0" smtClean="0"/>
              <a:t>aree interessate </a:t>
            </a:r>
            <a:r>
              <a:rPr lang="it-IT" dirty="0"/>
              <a:t>da alluvioni frequenti in coerenza con gli </a:t>
            </a:r>
            <a:r>
              <a:rPr lang="it-IT" dirty="0" smtClean="0"/>
              <a:t>atti di </a:t>
            </a:r>
            <a:r>
              <a:rPr lang="it-IT" dirty="0"/>
              <a:t>pianificazioni di bacino;</a:t>
            </a:r>
          </a:p>
          <a:p>
            <a:r>
              <a:rPr lang="it-IT" dirty="0"/>
              <a:t>b</a:t>
            </a:r>
            <a:r>
              <a:rPr lang="it-IT" b="1" dirty="0"/>
              <a:t>) le aree a pericolosità per alluvioni poco frequenti</a:t>
            </a:r>
          </a:p>
          <a:p>
            <a:r>
              <a:rPr lang="it-IT" dirty="0"/>
              <a:t>corrispondono alle aree classificate negli atti </a:t>
            </a:r>
            <a:r>
              <a:rPr lang="it-IT" dirty="0" smtClean="0"/>
              <a:t>di pianificazione </a:t>
            </a:r>
            <a:r>
              <a:rPr lang="it-IT" dirty="0"/>
              <a:t>di bacino in attuazione della dir. 2007/60</a:t>
            </a:r>
            <a:r>
              <a:rPr lang="it-IT" dirty="0" smtClean="0"/>
              <a:t>/ CE </a:t>
            </a:r>
            <a:r>
              <a:rPr lang="it-IT" dirty="0"/>
              <a:t>come aree a pericolosità per alluvioni poco </a:t>
            </a:r>
            <a:r>
              <a:rPr lang="it-IT" dirty="0" smtClean="0"/>
              <a:t>frequenti o </a:t>
            </a:r>
            <a:r>
              <a:rPr lang="it-IT" dirty="0"/>
              <a:t>a pericolosità per alluvioni media o in alternativa </a:t>
            </a:r>
            <a:r>
              <a:rPr lang="it-IT" dirty="0" smtClean="0"/>
              <a:t>alle aree </a:t>
            </a:r>
            <a:r>
              <a:rPr lang="it-IT" dirty="0"/>
              <a:t>classificate dai piani strutturali, dai PRG o dai PAI</a:t>
            </a:r>
          </a:p>
          <a:p>
            <a:r>
              <a:rPr lang="it-IT" dirty="0">
                <a:solidFill>
                  <a:srgbClr val="FF0000"/>
                </a:solidFill>
              </a:rPr>
              <a:t>come aree a pericolosità idraulica elevata</a:t>
            </a:r>
            <a:r>
              <a:rPr lang="it-IT" dirty="0"/>
              <a:t>; nonché alle </a:t>
            </a:r>
            <a:r>
              <a:rPr lang="it-IT" dirty="0" smtClean="0"/>
              <a:t>aree classificate </a:t>
            </a:r>
            <a:r>
              <a:rPr lang="it-IT" dirty="0"/>
              <a:t>dagli strumenti di pianificazione territoriale </a:t>
            </a:r>
            <a:r>
              <a:rPr lang="it-IT" dirty="0" smtClean="0"/>
              <a:t>o urbanistica </a:t>
            </a:r>
            <a:r>
              <a:rPr lang="it-IT" dirty="0"/>
              <a:t>comunale ai sensi dell’articolo 104 della </a:t>
            </a:r>
            <a:r>
              <a:rPr lang="it-IT" dirty="0" err="1"/>
              <a:t>l.r</a:t>
            </a:r>
            <a:r>
              <a:rPr lang="it-IT" dirty="0" smtClean="0"/>
              <a:t>. 65/2014</a:t>
            </a:r>
            <a:r>
              <a:rPr lang="it-IT" dirty="0"/>
              <a:t>, come interessate da alluvioni poco frequenti </a:t>
            </a:r>
            <a:r>
              <a:rPr lang="it-IT" dirty="0" smtClean="0"/>
              <a:t>in coerenza </a:t>
            </a:r>
            <a:r>
              <a:rPr lang="it-IT" dirty="0"/>
              <a:t>con gli atti di pianificazioni di bacino</a:t>
            </a:r>
            <a:r>
              <a:rPr lang="it-IT" dirty="0" smtClean="0"/>
              <a:t>.</a:t>
            </a:r>
            <a:endParaRPr lang="it-IT" dirty="0"/>
          </a:p>
        </p:txBody>
      </p:sp>
    </p:spTree>
    <p:extLst>
      <p:ext uri="{BB962C8B-B14F-4D97-AF65-F5344CB8AC3E}">
        <p14:creationId xmlns:p14="http://schemas.microsoft.com/office/powerpoint/2010/main" val="37276656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3"/>
          <p:cNvPicPr>
            <a:picLocks noChangeAspect="1" noChangeArrowheads="1"/>
          </p:cNvPicPr>
          <p:nvPr/>
        </p:nvPicPr>
        <p:blipFill>
          <a:blip r:embed="rId2">
            <a:extLst>
              <a:ext uri="{28A0092B-C50C-407E-A947-70E740481C1C}">
                <a14:useLocalDpi xmlns:a14="http://schemas.microsoft.com/office/drawing/2010/main" val="0"/>
              </a:ext>
            </a:extLst>
          </a:blip>
          <a:srcRect l="8029" t="5078" r="6569"/>
          <a:stretch>
            <a:fillRect/>
          </a:stretch>
        </p:blipFill>
        <p:spPr bwMode="auto">
          <a:xfrm>
            <a:off x="2279651" y="965200"/>
            <a:ext cx="7991475" cy="5056188"/>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pic>
      <p:grpSp>
        <p:nvGrpSpPr>
          <p:cNvPr id="2" name="Group 22"/>
          <p:cNvGrpSpPr>
            <a:grpSpLocks/>
          </p:cNvGrpSpPr>
          <p:nvPr/>
        </p:nvGrpSpPr>
        <p:grpSpPr bwMode="auto">
          <a:xfrm>
            <a:off x="8042275" y="1269206"/>
            <a:ext cx="3733800" cy="3168650"/>
            <a:chOff x="3648" y="3024"/>
            <a:chExt cx="1882" cy="1243"/>
          </a:xfrm>
        </p:grpSpPr>
        <p:pic>
          <p:nvPicPr>
            <p:cNvPr id="11273" name="Picture 15" descr="foto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48" y="3024"/>
              <a:ext cx="1882" cy="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4" name="Text Box 19"/>
            <p:cNvSpPr txBox="1">
              <a:spLocks noChangeArrowheads="1"/>
            </p:cNvSpPr>
            <p:nvPr/>
          </p:nvSpPr>
          <p:spPr bwMode="auto">
            <a:xfrm>
              <a:off x="3830" y="3031"/>
              <a:ext cx="404"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it-IT" sz="1400" b="1">
                  <a:solidFill>
                    <a:schemeClr val="bg1"/>
                  </a:solidFill>
                </a:rPr>
                <a:t>Culvert</a:t>
              </a:r>
            </a:p>
          </p:txBody>
        </p:sp>
      </p:grpSp>
      <p:cxnSp>
        <p:nvCxnSpPr>
          <p:cNvPr id="21" name="Connettore 2 20"/>
          <p:cNvCxnSpPr>
            <a:stCxn id="4" idx="2"/>
          </p:cNvCxnSpPr>
          <p:nvPr/>
        </p:nvCxnSpPr>
        <p:spPr>
          <a:xfrm flipH="1">
            <a:off x="6816725" y="3357563"/>
            <a:ext cx="1651000" cy="1008062"/>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271" name="CasellaDiTesto 24"/>
          <p:cNvSpPr txBox="1">
            <a:spLocks noChangeArrowheads="1"/>
          </p:cNvSpPr>
          <p:nvPr/>
        </p:nvSpPr>
        <p:spPr bwMode="auto">
          <a:xfrm>
            <a:off x="4116387" y="580451"/>
            <a:ext cx="54006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b="1" dirty="0"/>
              <a:t>3) Criticità del reticolo minore </a:t>
            </a:r>
          </a:p>
        </p:txBody>
      </p:sp>
      <p:sp>
        <p:nvSpPr>
          <p:cNvPr id="11272" name="Rettangolo 10"/>
          <p:cNvSpPr>
            <a:spLocks noChangeArrowheads="1"/>
          </p:cNvSpPr>
          <p:nvPr/>
        </p:nvSpPr>
        <p:spPr bwMode="auto">
          <a:xfrm>
            <a:off x="1919289" y="1"/>
            <a:ext cx="899545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b="1" dirty="0"/>
              <a:t>NECESSITA’   DI   ULTERIORI  AZIONI   </a:t>
            </a:r>
          </a:p>
          <a:p>
            <a:pPr algn="ctr" eaLnBrk="1" hangingPunct="1"/>
            <a:r>
              <a:rPr lang="it-IT" altLang="it-IT" b="1" dirty="0"/>
              <a:t>NELLA   MAPPATURA  DELLA  PERICOLOSITA’  </a:t>
            </a:r>
            <a:r>
              <a:rPr lang="it-IT" altLang="it-IT" b="1" dirty="0" smtClean="0"/>
              <a:t>(</a:t>
            </a:r>
            <a:r>
              <a:rPr lang="it-IT" altLang="it-IT" b="1" dirty="0" err="1" smtClean="0"/>
              <a:t>tombinature</a:t>
            </a:r>
            <a:r>
              <a:rPr lang="it-IT" altLang="it-IT" b="1" dirty="0" smtClean="0"/>
              <a:t> e coperture)</a:t>
            </a:r>
            <a:endParaRPr lang="it-IT" altLang="it-IT" b="1" dirty="0"/>
          </a:p>
        </p:txBody>
      </p:sp>
    </p:spTree>
    <p:extLst>
      <p:ext uri="{BB962C8B-B14F-4D97-AF65-F5344CB8AC3E}">
        <p14:creationId xmlns:p14="http://schemas.microsoft.com/office/powerpoint/2010/main" val="29248007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2"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1000" fill="hold"/>
                                        <p:tgtEl>
                                          <p:spTgt spid="2"/>
                                        </p:tgtEl>
                                        <p:attrNameLst>
                                          <p:attrName>ppt_x</p:attrName>
                                        </p:attrNameLst>
                                      </p:cBhvr>
                                      <p:tavLst>
                                        <p:tav tm="0">
                                          <p:val>
                                            <p:strVal val="1+#ppt_w/2"/>
                                          </p:val>
                                        </p:tav>
                                        <p:tav tm="100000">
                                          <p:val>
                                            <p:strVal val="#ppt_x"/>
                                          </p:val>
                                        </p:tav>
                                      </p:tavLst>
                                    </p:anim>
                                    <p:anim calcmode="lin" valueType="num">
                                      <p:cBhvr additive="base">
                                        <p:cTn id="14"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914399" y="667657"/>
            <a:ext cx="10798629" cy="4524315"/>
          </a:xfrm>
          <a:prstGeom prst="rect">
            <a:avLst/>
          </a:prstGeom>
          <a:noFill/>
        </p:spPr>
        <p:txBody>
          <a:bodyPr wrap="square" rtlCol="0">
            <a:spAutoFit/>
          </a:bodyPr>
          <a:lstStyle/>
          <a:p>
            <a:pPr algn="ctr"/>
            <a:r>
              <a:rPr lang="it-IT" b="1" dirty="0" smtClean="0"/>
              <a:t>CLASSIFICAZIONE DEL RISCHIO</a:t>
            </a:r>
          </a:p>
          <a:p>
            <a:endParaRPr lang="it-IT" dirty="0"/>
          </a:p>
          <a:p>
            <a:endParaRPr lang="it-IT" dirty="0" smtClean="0"/>
          </a:p>
          <a:p>
            <a:r>
              <a:rPr lang="it-IT" dirty="0" smtClean="0"/>
              <a:t>La </a:t>
            </a:r>
            <a:r>
              <a:rPr lang="it-IT" dirty="0"/>
              <a:t>classificazione del rischio è </a:t>
            </a:r>
            <a:r>
              <a:rPr lang="it-IT" dirty="0" smtClean="0"/>
              <a:t>quindi condotta </a:t>
            </a:r>
            <a:r>
              <a:rPr lang="it-IT" dirty="0"/>
              <a:t>sovrapponendo la </a:t>
            </a:r>
            <a:r>
              <a:rPr lang="it-IT" b="1" dirty="0"/>
              <a:t>mappa delle aree inondabili </a:t>
            </a:r>
            <a:r>
              <a:rPr lang="it-IT" dirty="0"/>
              <a:t>per i diversi tempi di ritorno alla </a:t>
            </a:r>
            <a:r>
              <a:rPr lang="it-IT" b="1" dirty="0"/>
              <a:t>mappa degli elementi a rischio</a:t>
            </a:r>
            <a:r>
              <a:rPr lang="it-IT" dirty="0"/>
              <a:t>.</a:t>
            </a:r>
          </a:p>
          <a:p>
            <a:endParaRPr lang="it-IT" dirty="0" smtClean="0"/>
          </a:p>
          <a:p>
            <a:r>
              <a:rPr lang="it-IT" dirty="0" smtClean="0"/>
              <a:t>Come osservato,  la mappatura delle aree inondabili  si basa esclusivamente sull’analisi dei fenomeni  esondativi di  </a:t>
            </a:r>
            <a:r>
              <a:rPr lang="it-IT" dirty="0"/>
              <a:t>tracimazione delle portate di piena attraverso le strutture di contenimento del corso d’acqua </a:t>
            </a:r>
            <a:r>
              <a:rPr lang="it-IT" dirty="0" smtClean="0"/>
              <a:t> </a:t>
            </a:r>
            <a:r>
              <a:rPr lang="it-IT" dirty="0"/>
              <a:t>e la loro successiva diffusione nel territorio adiacente</a:t>
            </a:r>
            <a:r>
              <a:rPr lang="it-IT" dirty="0" smtClean="0"/>
              <a:t>. Risultano </a:t>
            </a:r>
            <a:r>
              <a:rPr lang="it-IT" dirty="0"/>
              <a:t>pertanto esclusi i fenomeni esondativi indotti da:</a:t>
            </a:r>
          </a:p>
          <a:p>
            <a:pPr lvl="0"/>
            <a:endParaRPr lang="it-IT" dirty="0" smtClean="0"/>
          </a:p>
          <a:p>
            <a:pPr marL="285750" lvl="0" indent="-285750">
              <a:buFont typeface="Arial" panose="020B0604020202020204" pitchFamily="34" charset="0"/>
              <a:buChar char="•"/>
            </a:pPr>
            <a:r>
              <a:rPr lang="it-IT" dirty="0" smtClean="0"/>
              <a:t>collassi </a:t>
            </a:r>
            <a:r>
              <a:rPr lang="it-IT" dirty="0"/>
              <a:t>di strutture di contenimento (argini, sbarramenti, canali)</a:t>
            </a:r>
          </a:p>
          <a:p>
            <a:pPr marL="285750" lvl="0" indent="-285750">
              <a:buFont typeface="Arial" panose="020B0604020202020204" pitchFamily="34" charset="0"/>
              <a:buChar char="•"/>
            </a:pPr>
            <a:r>
              <a:rPr lang="it-IT" dirty="0" smtClean="0"/>
              <a:t>ostruzioni </a:t>
            </a:r>
            <a:r>
              <a:rPr lang="it-IT" dirty="0"/>
              <a:t>delle sezioni fluviali dovute a fenomeni di dinamica </a:t>
            </a:r>
            <a:r>
              <a:rPr lang="it-IT" dirty="0" smtClean="0"/>
              <a:t>d’alveo e/o </a:t>
            </a:r>
            <a:r>
              <a:rPr lang="it-IT" dirty="0"/>
              <a:t>al trasporto di materiale flottante;</a:t>
            </a:r>
          </a:p>
          <a:p>
            <a:pPr marL="285750" lvl="0" indent="-285750">
              <a:buFont typeface="Arial" panose="020B0604020202020204" pitchFamily="34" charset="0"/>
              <a:buChar char="•"/>
            </a:pPr>
            <a:r>
              <a:rPr lang="it-IT" dirty="0"/>
              <a:t>rigurgito e/o ristagno per inefficienza di altre reti di drenaggio naturali e/o artificiali</a:t>
            </a:r>
            <a:r>
              <a:rPr lang="it-IT" dirty="0" smtClean="0"/>
              <a:t>.</a:t>
            </a:r>
          </a:p>
          <a:p>
            <a:pPr marL="285750" lvl="0" indent="-285750">
              <a:buFont typeface="Arial" panose="020B0604020202020204" pitchFamily="34" charset="0"/>
              <a:buChar char="•"/>
            </a:pPr>
            <a:endParaRPr lang="it-IT" dirty="0"/>
          </a:p>
          <a:p>
            <a:pPr lvl="0"/>
            <a:endParaRPr lang="it-IT" dirty="0"/>
          </a:p>
          <a:p>
            <a:endParaRPr lang="it-IT" dirty="0"/>
          </a:p>
        </p:txBody>
      </p:sp>
    </p:spTree>
    <p:extLst>
      <p:ext uri="{BB962C8B-B14F-4D97-AF65-F5344CB8AC3E}">
        <p14:creationId xmlns:p14="http://schemas.microsoft.com/office/powerpoint/2010/main" val="36009908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94971" y="493486"/>
            <a:ext cx="9085943" cy="6186309"/>
          </a:xfrm>
          <a:prstGeom prst="rect">
            <a:avLst/>
          </a:prstGeom>
          <a:noFill/>
        </p:spPr>
        <p:txBody>
          <a:bodyPr wrap="square" rtlCol="0">
            <a:spAutoFit/>
          </a:bodyPr>
          <a:lstStyle/>
          <a:p>
            <a:pPr algn="ctr"/>
            <a:r>
              <a:rPr lang="it-IT" dirty="0" smtClean="0"/>
              <a:t>MAPPATURA DEL DANNO</a:t>
            </a:r>
          </a:p>
          <a:p>
            <a:r>
              <a:rPr lang="it-IT" dirty="0" smtClean="0"/>
              <a:t>Per </a:t>
            </a:r>
            <a:r>
              <a:rPr lang="it-IT" dirty="0"/>
              <a:t>quanto riguarda la  valutazione del DANNO,  occorre tener conto del grado di vulnerabilità dell’elemento a rischio e del  suo valore.</a:t>
            </a:r>
          </a:p>
          <a:p>
            <a:r>
              <a:rPr lang="it-IT" dirty="0"/>
              <a:t>La stima  della vulnerabilità  risulta in genere molto complessa  in quanto spesso condizionata da fattori casuali, come per esempio il  periodo in cui si manifesta l’evento e  la dinamica di interazione con gli elementi  a rischio</a:t>
            </a:r>
            <a:r>
              <a:rPr lang="it-IT" dirty="0" smtClean="0"/>
              <a:t>.</a:t>
            </a:r>
          </a:p>
          <a:p>
            <a:endParaRPr lang="it-IT" dirty="0" smtClean="0"/>
          </a:p>
          <a:p>
            <a:r>
              <a:rPr lang="it-IT" dirty="0" smtClean="0"/>
              <a:t>In via semplificata si può ricorrere ad  una suddivisione schematica del territorio in zone  relativamente omogenee, adottando le seguenti classi di valutazione qualitativa  (Versace et. Al., 1995,  PTC Provincia di Firenze , 1996) :</a:t>
            </a:r>
          </a:p>
          <a:p>
            <a:endParaRPr lang="it-IT" dirty="0" smtClean="0"/>
          </a:p>
          <a:p>
            <a:r>
              <a:rPr lang="it-IT" dirty="0" smtClean="0"/>
              <a:t>D4 = </a:t>
            </a:r>
            <a:r>
              <a:rPr lang="it-IT" i="1" dirty="0" smtClean="0"/>
              <a:t>danno molto alto</a:t>
            </a:r>
            <a:r>
              <a:rPr lang="it-IT" dirty="0" smtClean="0"/>
              <a:t>, comprende i centri urbani con densità di abitazione elevata, in cui un evento può provocare perdite di vite umane e ingenti beni economici;</a:t>
            </a:r>
          </a:p>
          <a:p>
            <a:r>
              <a:rPr lang="it-IT" dirty="0" smtClean="0"/>
              <a:t>D3 = </a:t>
            </a:r>
            <a:r>
              <a:rPr lang="it-IT" i="1" dirty="0" smtClean="0"/>
              <a:t>danno alto</a:t>
            </a:r>
            <a:r>
              <a:rPr lang="it-IT" dirty="0" smtClean="0"/>
              <a:t>, comprende insediamenti meno densamente popolati e aree attraversate da linee di comunicazione e servizi di rilevante interesse;</a:t>
            </a:r>
          </a:p>
          <a:p>
            <a:r>
              <a:rPr lang="it-IT" dirty="0" smtClean="0"/>
              <a:t>D2 = </a:t>
            </a:r>
            <a:r>
              <a:rPr lang="it-IT" i="1" dirty="0" smtClean="0"/>
              <a:t>danno medio</a:t>
            </a:r>
            <a:r>
              <a:rPr lang="it-IT" dirty="0" smtClean="0"/>
              <a:t>, comprende aree extraurbane poco abitate, sedi di infrastrutture non strategiche e attività produttive minori;</a:t>
            </a:r>
          </a:p>
          <a:p>
            <a:r>
              <a:rPr lang="it-IT" dirty="0" smtClean="0"/>
              <a:t>D1 = </a:t>
            </a:r>
            <a:r>
              <a:rPr lang="it-IT" i="1" dirty="0" smtClean="0"/>
              <a:t>danno basso o nullo</a:t>
            </a:r>
            <a:r>
              <a:rPr lang="it-IT" dirty="0" smtClean="0"/>
              <a:t>, comprende aree prive di insediamenti</a:t>
            </a:r>
          </a:p>
          <a:p>
            <a:endParaRPr lang="it-IT" dirty="0"/>
          </a:p>
          <a:p>
            <a:endParaRPr lang="it-IT" dirty="0"/>
          </a:p>
          <a:p>
            <a:endParaRPr lang="it-IT" dirty="0"/>
          </a:p>
          <a:p>
            <a:endParaRPr lang="it-IT" dirty="0"/>
          </a:p>
        </p:txBody>
      </p:sp>
    </p:spTree>
    <p:extLst>
      <p:ext uri="{BB962C8B-B14F-4D97-AF65-F5344CB8AC3E}">
        <p14:creationId xmlns:p14="http://schemas.microsoft.com/office/powerpoint/2010/main" val="21432973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537029" y="348343"/>
            <a:ext cx="10943771" cy="4524315"/>
          </a:xfrm>
          <a:prstGeom prst="rect">
            <a:avLst/>
          </a:prstGeom>
          <a:noFill/>
        </p:spPr>
        <p:txBody>
          <a:bodyPr wrap="square" rtlCol="0">
            <a:spAutoFit/>
          </a:bodyPr>
          <a:lstStyle/>
          <a:p>
            <a:r>
              <a:rPr lang="it-IT" dirty="0"/>
              <a:t>Il  RISCHIO  deriva  dal  prodotto  della pericolosità con il </a:t>
            </a:r>
            <a:r>
              <a:rPr lang="it-IT" dirty="0" smtClean="0"/>
              <a:t> danno.</a:t>
            </a:r>
          </a:p>
          <a:p>
            <a:r>
              <a:rPr lang="it-IT" dirty="0" smtClean="0"/>
              <a:t>Una </a:t>
            </a:r>
            <a:r>
              <a:rPr lang="it-IT" dirty="0"/>
              <a:t>stima quantitativa  del rischio presuppone pertanto la conoscenza quantitativa   degli  due fattori che lo compongono. Per le considerazioni svolte,  solo la pericolosità  risulta  </a:t>
            </a:r>
            <a:r>
              <a:rPr lang="it-IT" b="1" dirty="0"/>
              <a:t>definita  quantitativamente</a:t>
            </a:r>
            <a:r>
              <a:rPr lang="it-IT" dirty="0"/>
              <a:t>, attraverso la probabilità che in una determinata area  si verifiche un evento alluvionale. </a:t>
            </a:r>
          </a:p>
          <a:p>
            <a:r>
              <a:rPr lang="it-IT" dirty="0"/>
              <a:t>Si potrebbe pertanto procedere, sempre in forme semplificata,  a suddividere il rischio  in  classi  a gravosità crescente in funzione dell’entità dei danni  </a:t>
            </a:r>
            <a:r>
              <a:rPr lang="it-IT" dirty="0" smtClean="0"/>
              <a:t>attesi</a:t>
            </a:r>
            <a:r>
              <a:rPr lang="it-IT" dirty="0"/>
              <a:t> </a:t>
            </a:r>
            <a:r>
              <a:rPr lang="it-IT" dirty="0" smtClean="0"/>
              <a:t>(PAI Arno):</a:t>
            </a:r>
          </a:p>
          <a:p>
            <a:endParaRPr lang="it-IT" dirty="0"/>
          </a:p>
          <a:p>
            <a:pPr lvl="0"/>
            <a:r>
              <a:rPr lang="it-IT" b="1" dirty="0"/>
              <a:t>moderato R1</a:t>
            </a:r>
            <a:r>
              <a:rPr lang="it-IT" dirty="0"/>
              <a:t>: per il quale i danni sociali e economici sono marginali;</a:t>
            </a:r>
          </a:p>
          <a:p>
            <a:pPr lvl="0"/>
            <a:r>
              <a:rPr lang="it-IT" b="1" dirty="0"/>
              <a:t>medio R2</a:t>
            </a:r>
            <a:r>
              <a:rPr lang="it-IT" dirty="0"/>
              <a:t>: per il quale sono possibili danni minori agli edifici e alle infrastrutture che non pregiudicano l’incolumità delle persone, l’agibilità degli edifici e la funzionalità delle attività economiche;</a:t>
            </a:r>
          </a:p>
          <a:p>
            <a:pPr lvl="0"/>
            <a:r>
              <a:rPr lang="it-IT" b="1" dirty="0"/>
              <a:t>elevato R3</a:t>
            </a:r>
            <a:r>
              <a:rPr lang="it-IT" dirty="0"/>
              <a:t>: per il quale sono possibili problemi per l’incolumità delle persone, danni funzionali agli edifici e alle infrastrutture con conseguente inagibilità degli stessi, la interruzione di funzionalità delle attività socio-economiche;</a:t>
            </a:r>
          </a:p>
          <a:p>
            <a:pPr lvl="0"/>
            <a:r>
              <a:rPr lang="it-IT" b="1" dirty="0"/>
              <a:t>molto elevato R4</a:t>
            </a:r>
            <a:r>
              <a:rPr lang="it-IT" dirty="0"/>
              <a:t>: per il quale sono possibili la perdita di vite umane e lesioni gravi alle persone, danni gravi agli edifici e alle infrastrutture, la distruzione di attività socio-economiche.</a:t>
            </a:r>
          </a:p>
          <a:p>
            <a:endParaRPr lang="it-IT" dirty="0"/>
          </a:p>
          <a:p>
            <a:endParaRPr lang="it-IT" dirty="0"/>
          </a:p>
        </p:txBody>
      </p:sp>
      <p:sp>
        <p:nvSpPr>
          <p:cNvPr id="3" name="Rettangolo 2"/>
          <p:cNvSpPr/>
          <p:nvPr/>
        </p:nvSpPr>
        <p:spPr>
          <a:xfrm>
            <a:off x="537029" y="2610500"/>
            <a:ext cx="10943771" cy="537029"/>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p:cNvSpPr/>
          <p:nvPr/>
        </p:nvSpPr>
        <p:spPr>
          <a:xfrm>
            <a:off x="188686" y="4606505"/>
            <a:ext cx="12003314" cy="2031325"/>
          </a:xfrm>
          <a:prstGeom prst="rect">
            <a:avLst/>
          </a:prstGeom>
          <a:solidFill>
            <a:schemeClr val="accent2">
              <a:lumMod val="40000"/>
              <a:lumOff val="60000"/>
            </a:schemeClr>
          </a:solidFill>
        </p:spPr>
        <p:txBody>
          <a:bodyPr wrap="square">
            <a:spAutoFit/>
          </a:bodyPr>
          <a:lstStyle/>
          <a:p>
            <a:pPr algn="ctr"/>
            <a:r>
              <a:rPr lang="it-IT" b="1" dirty="0"/>
              <a:t>Art. </a:t>
            </a:r>
            <a:r>
              <a:rPr lang="it-IT" b="1" dirty="0" smtClean="0"/>
              <a:t>2 (segue)</a:t>
            </a:r>
            <a:endParaRPr lang="it-IT" b="1" dirty="0"/>
          </a:p>
          <a:p>
            <a:pPr algn="ctr"/>
            <a:r>
              <a:rPr lang="it-IT" b="1" dirty="0" smtClean="0"/>
              <a:t>Definizioni</a:t>
            </a:r>
          </a:p>
          <a:p>
            <a:pPr algn="just"/>
            <a:r>
              <a:rPr lang="it-IT" dirty="0" smtClean="0"/>
              <a:t>m) “</a:t>
            </a:r>
            <a:r>
              <a:rPr lang="it-IT" b="1" dirty="0" smtClean="0"/>
              <a:t>rischio medio R2</a:t>
            </a:r>
            <a:r>
              <a:rPr lang="it-IT" dirty="0" smtClean="0"/>
              <a:t>”, definito dal </a:t>
            </a:r>
            <a:r>
              <a:rPr lang="it-IT" dirty="0" smtClean="0">
                <a:solidFill>
                  <a:srgbClr val="FF0000"/>
                </a:solidFill>
              </a:rPr>
              <a:t>decreto del Presidente del Consiglio dei ministri del 29 settembre 1998 (Atto di indirizzo e coordinamento per l’individuazione dei criteri relativi agli adempimenti di cui all’art. 1, commi 1 e 2, del </a:t>
            </a:r>
            <a:r>
              <a:rPr lang="it-IT" dirty="0" err="1" smtClean="0">
                <a:solidFill>
                  <a:srgbClr val="FF0000"/>
                </a:solidFill>
              </a:rPr>
              <a:t>d.l.</a:t>
            </a:r>
            <a:r>
              <a:rPr lang="it-IT" dirty="0" smtClean="0">
                <a:solidFill>
                  <a:srgbClr val="FF0000"/>
                </a:solidFill>
              </a:rPr>
              <a:t> 11 giugno 1998, n. 180</a:t>
            </a:r>
            <a:r>
              <a:rPr lang="it-IT" dirty="0" smtClean="0"/>
              <a:t>), come il </a:t>
            </a:r>
            <a:r>
              <a:rPr lang="it-IT" b="1" dirty="0" smtClean="0"/>
              <a:t>rischio per il quale sono possibili danni minori agli edifici, alle infrastrutture e al patrimonio ambientale che non pregiudicano l’incolumità delle persone, l’agibilità degli edifici e delle infrastrutture e la funzionalità delle attività economiche</a:t>
            </a:r>
            <a:r>
              <a:rPr lang="it-IT" dirty="0" smtClean="0"/>
              <a:t>; </a:t>
            </a:r>
            <a:endParaRPr lang="it-IT" b="1" dirty="0"/>
          </a:p>
        </p:txBody>
      </p:sp>
    </p:spTree>
    <p:extLst>
      <p:ext uri="{BB962C8B-B14F-4D97-AF65-F5344CB8AC3E}">
        <p14:creationId xmlns:p14="http://schemas.microsoft.com/office/powerpoint/2010/main" val="34671977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117599" y="1274364"/>
            <a:ext cx="10072915" cy="4801314"/>
          </a:xfrm>
          <a:prstGeom prst="rect">
            <a:avLst/>
          </a:prstGeom>
        </p:spPr>
        <p:txBody>
          <a:bodyPr wrap="square">
            <a:spAutoFit/>
          </a:bodyPr>
          <a:lstStyle/>
          <a:p>
            <a:r>
              <a:rPr lang="it-IT" b="1" dirty="0" smtClean="0">
                <a:effectLst/>
                <a:latin typeface="Arial" panose="020B0604020202020204" pitchFamily="34" charset="0"/>
              </a:rPr>
              <a:t>Tabella 22: caratterizzazione degli elementi a rischio nella cartografia di piano – PAI ARNO </a:t>
            </a:r>
          </a:p>
          <a:p>
            <a:endParaRPr lang="it-IT" dirty="0" smtClean="0">
              <a:effectLst/>
              <a:latin typeface="Arial" panose="020B0604020202020204" pitchFamily="34" charset="0"/>
            </a:endParaRPr>
          </a:p>
          <a:p>
            <a:r>
              <a:rPr lang="it-IT" dirty="0" smtClean="0">
                <a:effectLst/>
                <a:latin typeface="Arial" panose="020B0604020202020204" pitchFamily="34" charset="0"/>
              </a:rPr>
              <a:t>  </a:t>
            </a:r>
            <a:r>
              <a:rPr lang="it-IT" dirty="0" smtClean="0">
                <a:effectLst/>
                <a:latin typeface="Arial" panose="020B0604020202020204" pitchFamily="34" charset="0"/>
              </a:rPr>
              <a:t>Classe </a:t>
            </a:r>
            <a:r>
              <a:rPr lang="it-IT" dirty="0" smtClean="0">
                <a:effectLst/>
                <a:latin typeface="Arial" panose="020B0604020202020204" pitchFamily="34" charset="0"/>
              </a:rPr>
              <a:t>                    DPCM 29 settembre 1998                        Cartografia di piano </a:t>
            </a:r>
          </a:p>
          <a:p>
            <a:endParaRPr lang="it-IT" dirty="0" smtClean="0">
              <a:effectLst/>
              <a:latin typeface="Arial" panose="020B0604020202020204" pitchFamily="34" charset="0"/>
            </a:endParaRPr>
          </a:p>
          <a:p>
            <a:r>
              <a:rPr lang="it-IT" dirty="0" smtClean="0">
                <a:effectLst/>
                <a:latin typeface="Arial" panose="020B0604020202020204" pitchFamily="34" charset="0"/>
              </a:rPr>
              <a:t>E1 :                    Aree disabitate o improduttive </a:t>
            </a:r>
          </a:p>
          <a:p>
            <a:endParaRPr lang="it-IT" dirty="0" smtClean="0">
              <a:effectLst/>
              <a:latin typeface="Arial" panose="020B0604020202020204" pitchFamily="34" charset="0"/>
            </a:endParaRPr>
          </a:p>
          <a:p>
            <a:r>
              <a:rPr lang="it-IT" dirty="0" smtClean="0">
                <a:effectLst/>
                <a:latin typeface="Arial" panose="020B0604020202020204" pitchFamily="34" charset="0"/>
              </a:rPr>
              <a:t>E2 :              Edifici Isolati, aree agricole , Edifici isolati                           ‘’</a:t>
            </a:r>
          </a:p>
          <a:p>
            <a:endParaRPr lang="it-IT" dirty="0" smtClean="0">
              <a:effectLst/>
              <a:latin typeface="Arial" panose="020B0604020202020204" pitchFamily="34" charset="0"/>
            </a:endParaRPr>
          </a:p>
          <a:p>
            <a:r>
              <a:rPr lang="it-IT" dirty="0" smtClean="0">
                <a:effectLst/>
                <a:latin typeface="Arial" panose="020B0604020202020204" pitchFamily="34" charset="0"/>
              </a:rPr>
              <a:t>E3 :           Agglomerati urbani, insediamenti produttivi,                          ‘’</a:t>
            </a:r>
          </a:p>
          <a:p>
            <a:r>
              <a:rPr lang="it-IT" dirty="0" smtClean="0">
                <a:effectLst/>
                <a:latin typeface="Arial" panose="020B0604020202020204" pitchFamily="34" charset="0"/>
              </a:rPr>
              <a:t>                              commerciali minori    </a:t>
            </a:r>
          </a:p>
          <a:p>
            <a:endParaRPr lang="it-IT" dirty="0" smtClean="0">
              <a:effectLst/>
              <a:latin typeface="Arial" panose="020B0604020202020204" pitchFamily="34" charset="0"/>
            </a:endParaRPr>
          </a:p>
          <a:p>
            <a:r>
              <a:rPr lang="it-IT" dirty="0" smtClean="0">
                <a:effectLst/>
                <a:latin typeface="Arial" panose="020B0604020202020204" pitchFamily="34" charset="0"/>
              </a:rPr>
              <a:t>E4:             Agglomerati urbani, aree sede di servizi,</a:t>
            </a:r>
          </a:p>
          <a:p>
            <a:r>
              <a:rPr lang="it-IT" dirty="0">
                <a:latin typeface="Arial" panose="020B0604020202020204" pitchFamily="34" charset="0"/>
              </a:rPr>
              <a:t> </a:t>
            </a:r>
            <a:r>
              <a:rPr lang="it-IT" dirty="0" smtClean="0">
                <a:latin typeface="Arial" panose="020B0604020202020204" pitchFamily="34" charset="0"/>
              </a:rPr>
              <a:t>               </a:t>
            </a:r>
            <a:r>
              <a:rPr lang="it-IT" dirty="0" smtClean="0">
                <a:effectLst/>
                <a:latin typeface="Arial" panose="020B0604020202020204" pitchFamily="34" charset="0"/>
              </a:rPr>
              <a:t> pubblici ed privati, insediamenti produttivi, </a:t>
            </a:r>
          </a:p>
          <a:p>
            <a:r>
              <a:rPr lang="it-IT" dirty="0" smtClean="0">
                <a:effectLst/>
                <a:latin typeface="Arial" panose="020B0604020202020204" pitchFamily="34" charset="0"/>
              </a:rPr>
              <a:t>                     impianti tecnologici di rilievo,                                              ‘’</a:t>
            </a:r>
          </a:p>
          <a:p>
            <a:r>
              <a:rPr lang="it-IT" dirty="0">
                <a:latin typeface="Arial" panose="020B0604020202020204" pitchFamily="34" charset="0"/>
              </a:rPr>
              <a:t> </a:t>
            </a:r>
            <a:r>
              <a:rPr lang="it-IT" dirty="0" smtClean="0">
                <a:latin typeface="Arial" panose="020B0604020202020204" pitchFamily="34" charset="0"/>
              </a:rPr>
              <a:t>                       </a:t>
            </a:r>
            <a:r>
              <a:rPr lang="it-IT" dirty="0" smtClean="0">
                <a:effectLst/>
                <a:latin typeface="Arial" panose="020B0604020202020204" pitchFamily="34" charset="0"/>
              </a:rPr>
              <a:t> impianti sportivi e ricreativi,</a:t>
            </a:r>
          </a:p>
          <a:p>
            <a:r>
              <a:rPr lang="it-IT" dirty="0" smtClean="0">
                <a:effectLst/>
                <a:latin typeface="Arial" panose="020B0604020202020204" pitchFamily="34" charset="0"/>
              </a:rPr>
              <a:t>                  strutture ricettive di infrastrutture primarie,</a:t>
            </a:r>
          </a:p>
          <a:p>
            <a:r>
              <a:rPr lang="it-IT" dirty="0" smtClean="0">
                <a:effectLst/>
                <a:latin typeface="Arial" panose="020B0604020202020204" pitchFamily="34" charset="0"/>
              </a:rPr>
              <a:t> vie di comunicazione di rilevanza strategica, anche a livello  locale </a:t>
            </a:r>
          </a:p>
        </p:txBody>
      </p:sp>
      <p:sp>
        <p:nvSpPr>
          <p:cNvPr id="3" name="CasellaDiTesto 2"/>
          <p:cNvSpPr txBox="1"/>
          <p:nvPr/>
        </p:nvSpPr>
        <p:spPr>
          <a:xfrm>
            <a:off x="1306286" y="333829"/>
            <a:ext cx="9056914" cy="369332"/>
          </a:xfrm>
          <a:prstGeom prst="rect">
            <a:avLst/>
          </a:prstGeom>
          <a:solidFill>
            <a:schemeClr val="accent5">
              <a:lumMod val="40000"/>
              <a:lumOff val="60000"/>
            </a:schemeClr>
          </a:solidFill>
        </p:spPr>
        <p:txBody>
          <a:bodyPr wrap="square" rtlCol="0">
            <a:spAutoFit/>
          </a:bodyPr>
          <a:lstStyle/>
          <a:p>
            <a:pPr algn="ctr"/>
            <a:r>
              <a:rPr lang="it-IT" b="1" dirty="0" smtClean="0"/>
              <a:t>Autorità di Distretto Appennino Settentrionale</a:t>
            </a:r>
            <a:endParaRPr lang="it-IT" b="1" dirty="0"/>
          </a:p>
        </p:txBody>
      </p:sp>
    </p:spTree>
    <p:extLst>
      <p:ext uri="{BB962C8B-B14F-4D97-AF65-F5344CB8AC3E}">
        <p14:creationId xmlns:p14="http://schemas.microsoft.com/office/powerpoint/2010/main" val="161730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2078904" y="3120571"/>
            <a:ext cx="7511678" cy="3292353"/>
          </a:xfrm>
          <a:prstGeom prst="rect">
            <a:avLst/>
          </a:prstGeom>
        </p:spPr>
      </p:pic>
      <p:sp>
        <p:nvSpPr>
          <p:cNvPr id="4" name="Rettangolo 3"/>
          <p:cNvSpPr/>
          <p:nvPr/>
        </p:nvSpPr>
        <p:spPr>
          <a:xfrm>
            <a:off x="1306286" y="1819869"/>
            <a:ext cx="10450285" cy="646331"/>
          </a:xfrm>
          <a:prstGeom prst="rect">
            <a:avLst/>
          </a:prstGeom>
        </p:spPr>
        <p:txBody>
          <a:bodyPr wrap="square">
            <a:spAutoFit/>
          </a:bodyPr>
          <a:lstStyle/>
          <a:p>
            <a:r>
              <a:rPr lang="it-IT" dirty="0">
                <a:latin typeface="Arial" panose="020B0604020202020204" pitchFamily="34" charset="0"/>
              </a:rPr>
              <a:t>Tabella 23: Individuazione delle classi di rischio in funzione della tipologia degli elementi e della</a:t>
            </a:r>
          </a:p>
          <a:p>
            <a:r>
              <a:rPr lang="it-IT" dirty="0">
                <a:latin typeface="Arial" panose="020B0604020202020204" pitchFamily="34" charset="0"/>
              </a:rPr>
              <a:t>classe di </a:t>
            </a:r>
            <a:r>
              <a:rPr lang="it-IT" dirty="0" smtClean="0">
                <a:latin typeface="Arial" panose="020B0604020202020204" pitchFamily="34" charset="0"/>
              </a:rPr>
              <a:t>pericolosità (</a:t>
            </a:r>
            <a:r>
              <a:rPr lang="it-IT" b="1" dirty="0" smtClean="0">
                <a:latin typeface="Arial" panose="020B0604020202020204" pitchFamily="34" charset="0"/>
              </a:rPr>
              <a:t>PAI ARNO superato  ma contenente  la definizione del rischio R2</a:t>
            </a:r>
            <a:r>
              <a:rPr lang="it-IT" dirty="0" smtClean="0">
                <a:latin typeface="Arial" panose="020B0604020202020204" pitchFamily="34" charset="0"/>
              </a:rPr>
              <a:t>)</a:t>
            </a:r>
            <a:endParaRPr lang="it-IT" dirty="0"/>
          </a:p>
        </p:txBody>
      </p:sp>
      <p:sp>
        <p:nvSpPr>
          <p:cNvPr id="5" name="CasellaDiTesto 4"/>
          <p:cNvSpPr txBox="1"/>
          <p:nvPr/>
        </p:nvSpPr>
        <p:spPr>
          <a:xfrm>
            <a:off x="1306286" y="333829"/>
            <a:ext cx="9056914" cy="369332"/>
          </a:xfrm>
          <a:prstGeom prst="rect">
            <a:avLst/>
          </a:prstGeom>
          <a:solidFill>
            <a:schemeClr val="accent5">
              <a:lumMod val="40000"/>
              <a:lumOff val="60000"/>
            </a:schemeClr>
          </a:solidFill>
        </p:spPr>
        <p:txBody>
          <a:bodyPr wrap="square" rtlCol="0">
            <a:spAutoFit/>
          </a:bodyPr>
          <a:lstStyle/>
          <a:p>
            <a:pPr algn="ctr"/>
            <a:r>
              <a:rPr lang="it-IT" b="1" dirty="0" smtClean="0"/>
              <a:t>Autorità di Distretto Appennino Settentrionale</a:t>
            </a:r>
            <a:endParaRPr lang="it-IT" b="1" dirty="0"/>
          </a:p>
        </p:txBody>
      </p:sp>
      <p:sp>
        <p:nvSpPr>
          <p:cNvPr id="6" name="Rettangolo 5"/>
          <p:cNvSpPr/>
          <p:nvPr/>
        </p:nvSpPr>
        <p:spPr>
          <a:xfrm>
            <a:off x="6516914" y="4310743"/>
            <a:ext cx="1451429" cy="449943"/>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p:cNvSpPr/>
          <p:nvPr/>
        </p:nvSpPr>
        <p:spPr>
          <a:xfrm>
            <a:off x="7968343" y="4310743"/>
            <a:ext cx="1451429" cy="449943"/>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p:cNvSpPr/>
          <p:nvPr/>
        </p:nvSpPr>
        <p:spPr>
          <a:xfrm>
            <a:off x="5065485" y="4760686"/>
            <a:ext cx="1451429" cy="449943"/>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5222073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711200" y="740229"/>
            <a:ext cx="11030857" cy="3416320"/>
          </a:xfrm>
          <a:prstGeom prst="rect">
            <a:avLst/>
          </a:prstGeom>
          <a:noFill/>
        </p:spPr>
        <p:txBody>
          <a:bodyPr wrap="square" rtlCol="0">
            <a:spAutoFit/>
          </a:bodyPr>
          <a:lstStyle/>
          <a:p>
            <a:pPr algn="ctr"/>
            <a:r>
              <a:rPr lang="it-IT" b="1" dirty="0" smtClean="0"/>
              <a:t>Autorità di Distretto Appennino Settentrionale</a:t>
            </a:r>
          </a:p>
          <a:p>
            <a:pPr algn="ctr"/>
            <a:r>
              <a:rPr lang="it-IT" b="1" dirty="0" smtClean="0"/>
              <a:t>RELAZIONE COMITATO ISTITUZIONALE DICEMBRE 2013</a:t>
            </a:r>
          </a:p>
          <a:p>
            <a:pPr algn="ctr"/>
            <a:endParaRPr lang="it-IT" b="1" dirty="0"/>
          </a:p>
          <a:p>
            <a:endParaRPr lang="it-IT" dirty="0" smtClean="0"/>
          </a:p>
          <a:p>
            <a:r>
              <a:rPr lang="it-IT" dirty="0" smtClean="0"/>
              <a:t>È </a:t>
            </a:r>
            <a:r>
              <a:rPr lang="it-IT" dirty="0"/>
              <a:t>opportuno richiamare peraltro che la direttiva </a:t>
            </a:r>
            <a:r>
              <a:rPr lang="it-IT" b="1" dirty="0" smtClean="0"/>
              <a:t> </a:t>
            </a:r>
            <a:r>
              <a:rPr lang="it-IT" b="1" dirty="0"/>
              <a:t>2007/60/CE </a:t>
            </a:r>
            <a:r>
              <a:rPr lang="it-IT" dirty="0" smtClean="0"/>
              <a:t>non </a:t>
            </a:r>
            <a:r>
              <a:rPr lang="it-IT" dirty="0"/>
              <a:t>richiede una cartografia del rischio ma solo informazioni del tipo presenza/assenza relative ad abitanti, attività economiche, impianti </a:t>
            </a:r>
            <a:r>
              <a:rPr lang="it-IT" dirty="0" smtClean="0"/>
              <a:t>, </a:t>
            </a:r>
            <a:r>
              <a:rPr lang="it-IT" dirty="0"/>
              <a:t>aree protette. </a:t>
            </a:r>
            <a:endParaRPr lang="it-IT" dirty="0" smtClean="0"/>
          </a:p>
          <a:p>
            <a:r>
              <a:rPr lang="it-IT" dirty="0" smtClean="0"/>
              <a:t>………………………….</a:t>
            </a:r>
          </a:p>
          <a:p>
            <a:r>
              <a:rPr lang="it-IT" b="1" dirty="0"/>
              <a:t>il PAI prevede una pericolosità secondo quattro diverse classi, mentre la direttiva "alluvioni" richiede una rappresentazione in tre classi </a:t>
            </a:r>
            <a:r>
              <a:rPr lang="it-IT" b="1" dirty="0" smtClean="0"/>
              <a:t>.</a:t>
            </a:r>
            <a:endParaRPr lang="it-IT" dirty="0"/>
          </a:p>
          <a:p>
            <a:endParaRPr lang="it-IT" dirty="0"/>
          </a:p>
          <a:p>
            <a:endParaRPr lang="it-IT" dirty="0" smtClean="0"/>
          </a:p>
          <a:p>
            <a:endParaRPr lang="it-IT" dirty="0"/>
          </a:p>
        </p:txBody>
      </p:sp>
    </p:spTree>
    <p:extLst>
      <p:ext uri="{BB962C8B-B14F-4D97-AF65-F5344CB8AC3E}">
        <p14:creationId xmlns:p14="http://schemas.microsoft.com/office/powerpoint/2010/main" val="25280914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725714" y="1001486"/>
            <a:ext cx="11161486" cy="4708981"/>
          </a:xfrm>
          <a:prstGeom prst="rect">
            <a:avLst/>
          </a:prstGeom>
          <a:noFill/>
        </p:spPr>
        <p:txBody>
          <a:bodyPr wrap="square" rtlCol="0">
            <a:spAutoFit/>
          </a:bodyPr>
          <a:lstStyle/>
          <a:p>
            <a:r>
              <a:rPr lang="it-IT" sz="2400" b="1" dirty="0"/>
              <a:t>Le diverse condizioni di rischio sono aggregate </a:t>
            </a:r>
            <a:r>
              <a:rPr lang="it-IT" sz="2400" b="1" dirty="0" smtClean="0"/>
              <a:t>in quattro </a:t>
            </a:r>
            <a:r>
              <a:rPr lang="it-IT" sz="2400" b="1" dirty="0"/>
              <a:t>classi a gravosità crescente </a:t>
            </a:r>
            <a:r>
              <a:rPr lang="it-IT" sz="2400" b="1" dirty="0" smtClean="0"/>
              <a:t>alle quali </a:t>
            </a:r>
            <a:r>
              <a:rPr lang="it-IT" sz="2400" b="1" dirty="0"/>
              <a:t>sono attribuite le seguenti definizioni, </a:t>
            </a:r>
            <a:r>
              <a:rPr lang="it-IT" sz="2400" b="1" dirty="0" smtClean="0"/>
              <a:t>così anche </a:t>
            </a:r>
            <a:r>
              <a:rPr lang="it-IT" sz="2400" b="1" dirty="0"/>
              <a:t>come indicato nell’atto di indirizzo e </a:t>
            </a:r>
            <a:r>
              <a:rPr lang="it-IT" sz="2400" b="1" dirty="0" smtClean="0"/>
              <a:t> coordinamento </a:t>
            </a:r>
            <a:r>
              <a:rPr lang="it-IT" sz="2400" b="1" dirty="0"/>
              <a:t>al D.L. n. 180/98: </a:t>
            </a:r>
          </a:p>
          <a:p>
            <a:endParaRPr lang="it-IT" sz="2400" b="1" dirty="0" smtClean="0"/>
          </a:p>
          <a:p>
            <a:endParaRPr lang="it-IT" sz="2400" b="1" dirty="0"/>
          </a:p>
          <a:p>
            <a:r>
              <a:rPr lang="it-IT" dirty="0" smtClean="0"/>
              <a:t>•  </a:t>
            </a:r>
            <a:r>
              <a:rPr lang="it-IT" dirty="0" smtClean="0"/>
              <a:t>R.I.1, rischio  moderato</a:t>
            </a:r>
            <a:r>
              <a:rPr lang="it-IT" dirty="0"/>
              <a:t>, </a:t>
            </a:r>
            <a:r>
              <a:rPr lang="it-IT" dirty="0" smtClean="0"/>
              <a:t> per </a:t>
            </a:r>
            <a:r>
              <a:rPr lang="it-IT" dirty="0"/>
              <a:t>il quale i danni sociali e economici sono marginali;</a:t>
            </a:r>
          </a:p>
          <a:p>
            <a:r>
              <a:rPr lang="it-IT" dirty="0"/>
              <a:t>• </a:t>
            </a:r>
            <a:r>
              <a:rPr lang="it-IT" dirty="0" smtClean="0"/>
              <a:t> R.I.2</a:t>
            </a:r>
            <a:r>
              <a:rPr lang="it-IT" dirty="0"/>
              <a:t>, </a:t>
            </a:r>
            <a:r>
              <a:rPr lang="it-IT" dirty="0" smtClean="0"/>
              <a:t> rischio  medio</a:t>
            </a:r>
            <a:r>
              <a:rPr lang="it-IT" dirty="0"/>
              <a:t>, </a:t>
            </a:r>
            <a:r>
              <a:rPr lang="it-IT" dirty="0" smtClean="0"/>
              <a:t>per </a:t>
            </a:r>
            <a:r>
              <a:rPr lang="it-IT" dirty="0"/>
              <a:t>il quale sono possibili danni minori agli edifici e </a:t>
            </a:r>
            <a:r>
              <a:rPr lang="it-IT" dirty="0" smtClean="0"/>
              <a:t>alle </a:t>
            </a:r>
            <a:endParaRPr lang="it-IT" dirty="0"/>
          </a:p>
          <a:p>
            <a:r>
              <a:rPr lang="it-IT" dirty="0"/>
              <a:t>infrastrutture che non pregiudicano </a:t>
            </a:r>
            <a:r>
              <a:rPr lang="it-IT" dirty="0" smtClean="0"/>
              <a:t>l’incolumità </a:t>
            </a:r>
            <a:r>
              <a:rPr lang="it-IT" dirty="0"/>
              <a:t>delle persone, l’agibilità degli edifici e la </a:t>
            </a:r>
          </a:p>
          <a:p>
            <a:r>
              <a:rPr lang="it-IT" dirty="0"/>
              <a:t>funzionalità delle attività economiche; </a:t>
            </a:r>
          </a:p>
          <a:p>
            <a:r>
              <a:rPr lang="it-IT" dirty="0"/>
              <a:t>• </a:t>
            </a:r>
            <a:r>
              <a:rPr lang="it-IT" dirty="0" smtClean="0"/>
              <a:t>R.I.3</a:t>
            </a:r>
            <a:r>
              <a:rPr lang="it-IT" dirty="0"/>
              <a:t>, </a:t>
            </a:r>
            <a:r>
              <a:rPr lang="it-IT" dirty="0" smtClean="0"/>
              <a:t>rischio elevato , </a:t>
            </a:r>
            <a:r>
              <a:rPr lang="it-IT" dirty="0"/>
              <a:t>per il quale sono possibili problemi </a:t>
            </a:r>
            <a:r>
              <a:rPr lang="it-IT" dirty="0" smtClean="0"/>
              <a:t> per </a:t>
            </a:r>
            <a:r>
              <a:rPr lang="it-IT" dirty="0"/>
              <a:t>l’incolumità delle persone</a:t>
            </a:r>
            <a:r>
              <a:rPr lang="it-IT" dirty="0" smtClean="0"/>
              <a:t>, danni </a:t>
            </a:r>
            <a:r>
              <a:rPr lang="it-IT" dirty="0"/>
              <a:t>funzionali agli edifici e alle </a:t>
            </a:r>
            <a:r>
              <a:rPr lang="it-IT" dirty="0" smtClean="0"/>
              <a:t>infrastrutture </a:t>
            </a:r>
            <a:r>
              <a:rPr lang="it-IT" dirty="0"/>
              <a:t>con conseguente inagibilità degli stessi, </a:t>
            </a:r>
            <a:r>
              <a:rPr lang="it-IT" dirty="0" smtClean="0"/>
              <a:t>la </a:t>
            </a:r>
            <a:r>
              <a:rPr lang="it-IT" dirty="0"/>
              <a:t>interruzione di funzionalità delle attività socio-economiche</a:t>
            </a:r>
            <a:r>
              <a:rPr lang="it-IT" dirty="0" smtClean="0"/>
              <a:t>;</a:t>
            </a:r>
          </a:p>
          <a:p>
            <a:r>
              <a:rPr lang="it-IT" dirty="0"/>
              <a:t>• </a:t>
            </a:r>
            <a:r>
              <a:rPr lang="it-IT" dirty="0" smtClean="0"/>
              <a:t>R.I.4</a:t>
            </a:r>
            <a:r>
              <a:rPr lang="it-IT" dirty="0"/>
              <a:t>, </a:t>
            </a:r>
            <a:r>
              <a:rPr lang="it-IT" dirty="0" smtClean="0"/>
              <a:t>rischio molto elevato, </a:t>
            </a:r>
            <a:r>
              <a:rPr lang="it-IT" dirty="0"/>
              <a:t>per il quale sono possibili la perdita di vite umane e lesioni </a:t>
            </a:r>
            <a:r>
              <a:rPr lang="it-IT" dirty="0" smtClean="0"/>
              <a:t>gravi </a:t>
            </a:r>
            <a:r>
              <a:rPr lang="it-IT" dirty="0"/>
              <a:t>alle persone, danni gravi agli edifici e </a:t>
            </a:r>
            <a:r>
              <a:rPr lang="it-IT" dirty="0" smtClean="0"/>
              <a:t>alle </a:t>
            </a:r>
            <a:r>
              <a:rPr lang="it-IT" dirty="0"/>
              <a:t>infrastrutture, la </a:t>
            </a:r>
            <a:r>
              <a:rPr lang="it-IT" dirty="0" smtClean="0"/>
              <a:t>distruzione </a:t>
            </a:r>
            <a:r>
              <a:rPr lang="it-IT" dirty="0"/>
              <a:t>di attività </a:t>
            </a:r>
            <a:r>
              <a:rPr lang="it-IT" dirty="0" smtClean="0"/>
              <a:t>socio-economiche</a:t>
            </a:r>
            <a:r>
              <a:rPr lang="it-IT" dirty="0"/>
              <a:t>. </a:t>
            </a:r>
          </a:p>
          <a:p>
            <a:endParaRPr lang="it-IT" dirty="0"/>
          </a:p>
        </p:txBody>
      </p:sp>
      <p:sp>
        <p:nvSpPr>
          <p:cNvPr id="4" name="CasellaDiTesto 3"/>
          <p:cNvSpPr txBox="1"/>
          <p:nvPr/>
        </p:nvSpPr>
        <p:spPr>
          <a:xfrm>
            <a:off x="1306286" y="333829"/>
            <a:ext cx="9056914" cy="369332"/>
          </a:xfrm>
          <a:prstGeom prst="rect">
            <a:avLst/>
          </a:prstGeom>
          <a:solidFill>
            <a:schemeClr val="accent5">
              <a:lumMod val="40000"/>
              <a:lumOff val="60000"/>
            </a:schemeClr>
          </a:solidFill>
        </p:spPr>
        <p:txBody>
          <a:bodyPr wrap="square" rtlCol="0">
            <a:spAutoFit/>
          </a:bodyPr>
          <a:lstStyle/>
          <a:p>
            <a:pPr algn="ctr"/>
            <a:r>
              <a:rPr lang="it-IT" b="1" dirty="0" smtClean="0"/>
              <a:t>Autorità di Distretto Appennino Settentrionale</a:t>
            </a:r>
            <a:endParaRPr lang="it-IT" b="1" dirty="0"/>
          </a:p>
        </p:txBody>
      </p:sp>
    </p:spTree>
    <p:extLst>
      <p:ext uri="{BB962C8B-B14F-4D97-AF65-F5344CB8AC3E}">
        <p14:creationId xmlns:p14="http://schemas.microsoft.com/office/powerpoint/2010/main" val="14127200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638629" y="420914"/>
            <a:ext cx="11321143" cy="6001643"/>
          </a:xfrm>
          <a:prstGeom prst="rect">
            <a:avLst/>
          </a:prstGeom>
          <a:noFill/>
        </p:spPr>
        <p:txBody>
          <a:bodyPr wrap="square" rtlCol="0">
            <a:spAutoFit/>
          </a:bodyPr>
          <a:lstStyle/>
          <a:p>
            <a:endParaRPr lang="it-IT" dirty="0" smtClean="0"/>
          </a:p>
          <a:p>
            <a:endParaRPr lang="it-IT" dirty="0"/>
          </a:p>
          <a:p>
            <a:pPr algn="ctr"/>
            <a:r>
              <a:rPr lang="it-IT" sz="2400" b="1" dirty="0" smtClean="0"/>
              <a:t>Disciplina di piano</a:t>
            </a:r>
          </a:p>
          <a:p>
            <a:endParaRPr lang="it-IT" dirty="0"/>
          </a:p>
          <a:p>
            <a:r>
              <a:rPr lang="it-IT" dirty="0" smtClean="0"/>
              <a:t>Le </a:t>
            </a:r>
            <a:r>
              <a:rPr lang="it-IT" dirty="0"/>
              <a:t>aree con pericolosità da alluvione fluviale sono rappresentate su tre classi, secondo la seguente</a:t>
            </a:r>
          </a:p>
          <a:p>
            <a:r>
              <a:rPr lang="it-IT" dirty="0"/>
              <a:t>gradazione:</a:t>
            </a:r>
          </a:p>
          <a:p>
            <a:endParaRPr lang="it-IT" dirty="0" smtClean="0"/>
          </a:p>
          <a:p>
            <a:pPr marL="285750" indent="-285750">
              <a:buFontTx/>
              <a:buChar char="-"/>
            </a:pPr>
            <a:r>
              <a:rPr lang="it-IT" dirty="0" smtClean="0"/>
              <a:t>pericolosità </a:t>
            </a:r>
            <a:r>
              <a:rPr lang="it-IT" dirty="0"/>
              <a:t>da alluvione elevata (P3), corrispondenti ad aree inondabili da eventi </a:t>
            </a:r>
            <a:r>
              <a:rPr lang="it-IT" dirty="0" smtClean="0"/>
              <a:t>con </a:t>
            </a:r>
            <a:r>
              <a:rPr lang="it-IT" dirty="0" err="1" smtClean="0"/>
              <a:t>empo</a:t>
            </a:r>
            <a:r>
              <a:rPr lang="it-IT" dirty="0" smtClean="0"/>
              <a:t> di ritorno minore/uguale a 30 anni;</a:t>
            </a:r>
          </a:p>
          <a:p>
            <a:r>
              <a:rPr lang="it-IT" dirty="0" smtClean="0"/>
              <a:t>-    pericolosità </a:t>
            </a:r>
            <a:r>
              <a:rPr lang="it-IT" dirty="0"/>
              <a:t>da alluvione media (P2), corrispondenti ad aree inondabili da eventi con</a:t>
            </a:r>
          </a:p>
          <a:p>
            <a:r>
              <a:rPr lang="it-IT" dirty="0" smtClean="0"/>
              <a:t>      tempo </a:t>
            </a:r>
            <a:r>
              <a:rPr lang="it-IT" dirty="0"/>
              <a:t>di ritorno maggiore di 30 anni e minore/uguale a 200 </a:t>
            </a:r>
            <a:r>
              <a:rPr lang="it-IT" dirty="0" smtClean="0"/>
              <a:t>anni</a:t>
            </a:r>
          </a:p>
          <a:p>
            <a:r>
              <a:rPr lang="it-IT" dirty="0" smtClean="0"/>
              <a:t>-    pericolosità </a:t>
            </a:r>
            <a:r>
              <a:rPr lang="it-IT" dirty="0"/>
              <a:t>da alluvione bassa (P1) corrispondenti ad aree inondabili da eventi con tempo</a:t>
            </a:r>
          </a:p>
          <a:p>
            <a:r>
              <a:rPr lang="it-IT" dirty="0" smtClean="0"/>
              <a:t>      di </a:t>
            </a:r>
            <a:r>
              <a:rPr lang="it-IT" dirty="0"/>
              <a:t>ritorno superiore a 200 anni e comunque corrispondenti al fondovalle alluvionale.</a:t>
            </a:r>
          </a:p>
          <a:p>
            <a:endParaRPr lang="it-IT" dirty="0"/>
          </a:p>
          <a:p>
            <a:r>
              <a:rPr lang="it-IT" dirty="0"/>
              <a:t>Nella mappa della pericolosità da alluvione è rappresentata la distribuzione degli elementi a rischio</a:t>
            </a:r>
          </a:p>
          <a:p>
            <a:r>
              <a:rPr lang="it-IT" dirty="0"/>
              <a:t>individuati ai sensi della direttiva 2007/60/CE e definiti all’art. </a:t>
            </a:r>
            <a:r>
              <a:rPr lang="it-IT" dirty="0" smtClean="0"/>
              <a:t>5</a:t>
            </a:r>
          </a:p>
          <a:p>
            <a:endParaRPr lang="it-IT" dirty="0"/>
          </a:p>
          <a:p>
            <a:endParaRPr lang="it-IT" dirty="0" smtClean="0"/>
          </a:p>
          <a:p>
            <a:pPr marL="285750" indent="-285750">
              <a:buFontTx/>
              <a:buChar char="-"/>
            </a:pPr>
            <a:endParaRPr lang="it-IT" dirty="0"/>
          </a:p>
          <a:p>
            <a:endParaRPr lang="it-IT" dirty="0"/>
          </a:p>
          <a:p>
            <a:endParaRPr lang="it-IT" dirty="0"/>
          </a:p>
        </p:txBody>
      </p:sp>
      <p:sp>
        <p:nvSpPr>
          <p:cNvPr id="3" name="CasellaDiTesto 2"/>
          <p:cNvSpPr txBox="1"/>
          <p:nvPr/>
        </p:nvSpPr>
        <p:spPr>
          <a:xfrm>
            <a:off x="1306286" y="333829"/>
            <a:ext cx="9056914" cy="369332"/>
          </a:xfrm>
          <a:prstGeom prst="rect">
            <a:avLst/>
          </a:prstGeom>
          <a:solidFill>
            <a:schemeClr val="accent5">
              <a:lumMod val="40000"/>
              <a:lumOff val="60000"/>
            </a:schemeClr>
          </a:solidFill>
        </p:spPr>
        <p:txBody>
          <a:bodyPr wrap="square" rtlCol="0">
            <a:spAutoFit/>
          </a:bodyPr>
          <a:lstStyle/>
          <a:p>
            <a:pPr algn="ctr"/>
            <a:r>
              <a:rPr lang="it-IT" b="1" dirty="0" smtClean="0"/>
              <a:t>Autorità di Distretto Appennino Settentrionale</a:t>
            </a:r>
            <a:endParaRPr lang="it-IT" b="1" dirty="0"/>
          </a:p>
        </p:txBody>
      </p:sp>
    </p:spTree>
    <p:extLst>
      <p:ext uri="{BB962C8B-B14F-4D97-AF65-F5344CB8AC3E}">
        <p14:creationId xmlns:p14="http://schemas.microsoft.com/office/powerpoint/2010/main" val="25546743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872343" y="667657"/>
            <a:ext cx="9332686" cy="5355312"/>
          </a:xfrm>
          <a:prstGeom prst="rect">
            <a:avLst/>
          </a:prstGeom>
          <a:solidFill>
            <a:schemeClr val="accent4">
              <a:lumMod val="60000"/>
              <a:lumOff val="40000"/>
            </a:schemeClr>
          </a:solidFill>
        </p:spPr>
        <p:txBody>
          <a:bodyPr wrap="square" rtlCol="0">
            <a:spAutoFit/>
          </a:bodyPr>
          <a:lstStyle/>
          <a:p>
            <a:r>
              <a:rPr lang="it-IT" dirty="0"/>
              <a:t>e) Mappa del rischio di alluvione</a:t>
            </a:r>
          </a:p>
          <a:p>
            <a:endParaRPr lang="it-IT" dirty="0" smtClean="0"/>
          </a:p>
          <a:p>
            <a:r>
              <a:rPr lang="it-IT" dirty="0" smtClean="0"/>
              <a:t>La </a:t>
            </a:r>
            <a:r>
              <a:rPr lang="it-IT" dirty="0"/>
              <a:t>mappa del rischio di alluvioni definisce la distribuzione del rischio ai sensi di quanto previsto dal </a:t>
            </a:r>
            <a:r>
              <a:rPr lang="it-IT" dirty="0" smtClean="0"/>
              <a:t>decreto legislativo </a:t>
            </a:r>
            <a:r>
              <a:rPr lang="it-IT" dirty="0"/>
              <a:t>n. 49/2010. Le aree a rischio sono rappresentate in quattro classi, secondo la </a:t>
            </a:r>
            <a:r>
              <a:rPr lang="it-IT" dirty="0" smtClean="0"/>
              <a:t>seguente gradazione</a:t>
            </a:r>
            <a:r>
              <a:rPr lang="it-IT" dirty="0"/>
              <a:t>:</a:t>
            </a:r>
          </a:p>
          <a:p>
            <a:r>
              <a:rPr lang="it-IT" dirty="0"/>
              <a:t>R4, rischio molto elevato;</a:t>
            </a:r>
          </a:p>
          <a:p>
            <a:r>
              <a:rPr lang="it-IT" dirty="0"/>
              <a:t>R3, rischio elevato;</a:t>
            </a:r>
          </a:p>
          <a:p>
            <a:r>
              <a:rPr lang="it-IT" dirty="0"/>
              <a:t>R2, rischio medio;</a:t>
            </a:r>
          </a:p>
          <a:p>
            <a:r>
              <a:rPr lang="it-IT" dirty="0"/>
              <a:t>R1, rischio </a:t>
            </a:r>
            <a:r>
              <a:rPr lang="it-IT" dirty="0" smtClean="0"/>
              <a:t>basso</a:t>
            </a:r>
          </a:p>
          <a:p>
            <a:endParaRPr lang="it-IT" dirty="0"/>
          </a:p>
          <a:p>
            <a:r>
              <a:rPr lang="it-IT" dirty="0" smtClean="0"/>
              <a:t>Non sembra essere disponibile  una mappa del rischio. E’ viceversa disponibile la mappa ove sono riportati  gli elementi a rischio (popolazione, scuole, ospedali, attività, beni culturali, beni ambientali, etc.). Mediante la sovrapposizione delle aree a pericolosità con la distribuzione degli elementi a rischio è semplice ed intuitivo comprendere il livello di rischio a cui è sottoposta una scuola rispetto ad un’altra oppure comprendere quanta popolazione è soggetta ad eventi frequenti o medi.</a:t>
            </a:r>
          </a:p>
          <a:p>
            <a:endParaRPr lang="it-IT" dirty="0" smtClean="0"/>
          </a:p>
          <a:p>
            <a:endParaRPr lang="it-IT" dirty="0"/>
          </a:p>
          <a:p>
            <a:endParaRPr lang="it-IT" dirty="0"/>
          </a:p>
        </p:txBody>
      </p:sp>
    </p:spTree>
    <p:extLst>
      <p:ext uri="{BB962C8B-B14F-4D97-AF65-F5344CB8AC3E}">
        <p14:creationId xmlns:p14="http://schemas.microsoft.com/office/powerpoint/2010/main" val="8900628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13338" y="754355"/>
            <a:ext cx="6176416" cy="5909310"/>
          </a:xfrm>
          <a:prstGeom prst="rect">
            <a:avLst/>
          </a:prstGeom>
          <a:noFill/>
        </p:spPr>
        <p:txBody>
          <a:bodyPr wrap="square" rtlCol="0">
            <a:spAutoFit/>
          </a:bodyPr>
          <a:lstStyle/>
          <a:p>
            <a:r>
              <a:rPr lang="it-IT" dirty="0"/>
              <a:t>h) “magnitudo idraulica”: la combinazione </a:t>
            </a:r>
            <a:r>
              <a:rPr lang="it-IT" dirty="0" smtClean="0"/>
              <a:t>del battente </a:t>
            </a:r>
            <a:r>
              <a:rPr lang="it-IT" dirty="0"/>
              <a:t>e della velocità della corrente in una </a:t>
            </a:r>
            <a:r>
              <a:rPr lang="it-IT" dirty="0" smtClean="0"/>
              <a:t>determinata area</a:t>
            </a:r>
            <a:r>
              <a:rPr lang="it-IT" dirty="0"/>
              <a:t>, associata allo scenario relativo alle alluvioni </a:t>
            </a:r>
            <a:r>
              <a:rPr lang="it-IT" dirty="0" smtClean="0"/>
              <a:t>poco frequenti:</a:t>
            </a:r>
          </a:p>
          <a:p>
            <a:endParaRPr lang="it-IT" dirty="0"/>
          </a:p>
          <a:p>
            <a:r>
              <a:rPr lang="it-IT" dirty="0"/>
              <a:t>h1) “magnitudo idraulica moderata”: valori </a:t>
            </a:r>
            <a:r>
              <a:rPr lang="it-IT" dirty="0" smtClean="0"/>
              <a:t>di battente </a:t>
            </a:r>
            <a:r>
              <a:rPr lang="it-IT" dirty="0"/>
              <a:t>inferiore o uguale a 0,5 metri e velocità </a:t>
            </a:r>
            <a:r>
              <a:rPr lang="it-IT" dirty="0" smtClean="0"/>
              <a:t>inferiore o </a:t>
            </a:r>
            <a:r>
              <a:rPr lang="it-IT" dirty="0"/>
              <a:t>uguale a 1 metro per secondo (m/s). Nei casi in cui </a:t>
            </a:r>
            <a:r>
              <a:rPr lang="it-IT" dirty="0" smtClean="0"/>
              <a:t>la velocità </a:t>
            </a:r>
            <a:r>
              <a:rPr lang="it-IT" dirty="0"/>
              <a:t>non sia determinata, battente uguale o </a:t>
            </a:r>
            <a:r>
              <a:rPr lang="it-IT" dirty="0" smtClean="0"/>
              <a:t>inferiore a </a:t>
            </a:r>
            <a:r>
              <a:rPr lang="it-IT" dirty="0"/>
              <a:t>0,3 metri</a:t>
            </a:r>
            <a:r>
              <a:rPr lang="it-IT" dirty="0" smtClean="0"/>
              <a:t>;</a:t>
            </a:r>
          </a:p>
          <a:p>
            <a:endParaRPr lang="it-IT" dirty="0"/>
          </a:p>
          <a:p>
            <a:r>
              <a:rPr lang="it-IT" dirty="0"/>
              <a:t>h2) “magnitudo idraulica severa”: valori di </a:t>
            </a:r>
            <a:r>
              <a:rPr lang="it-IT" dirty="0" smtClean="0"/>
              <a:t>battente inferiore </a:t>
            </a:r>
            <a:r>
              <a:rPr lang="it-IT" dirty="0"/>
              <a:t>o uguale a 0,5 metri e velocità superiore a </a:t>
            </a:r>
            <a:r>
              <a:rPr lang="it-IT" dirty="0" smtClean="0"/>
              <a:t>1 metro </a:t>
            </a:r>
            <a:r>
              <a:rPr lang="it-IT" dirty="0"/>
              <a:t>per secondo (m/s) oppure battente superiore a </a:t>
            </a:r>
            <a:r>
              <a:rPr lang="it-IT" dirty="0" smtClean="0"/>
              <a:t>0,5 metri </a:t>
            </a:r>
            <a:r>
              <a:rPr lang="it-IT" dirty="0"/>
              <a:t>e inferiore o uguale a 1 metro e velocità </a:t>
            </a:r>
            <a:r>
              <a:rPr lang="it-IT" dirty="0" smtClean="0"/>
              <a:t>inferiore o </a:t>
            </a:r>
            <a:r>
              <a:rPr lang="it-IT" dirty="0"/>
              <a:t>uguale a 1 metro per secondo (m/s). Nei casi in </a:t>
            </a:r>
            <a:r>
              <a:rPr lang="it-IT" dirty="0" smtClean="0"/>
              <a:t>cui la </a:t>
            </a:r>
            <a:r>
              <a:rPr lang="it-IT" dirty="0"/>
              <a:t>velocità non sia determinata, battente superiore a </a:t>
            </a:r>
            <a:r>
              <a:rPr lang="it-IT" dirty="0" smtClean="0"/>
              <a:t>0,3 metri </a:t>
            </a:r>
            <a:r>
              <a:rPr lang="it-IT" dirty="0"/>
              <a:t>e inferiore o uguale a 0,5 metri</a:t>
            </a:r>
            <a:r>
              <a:rPr lang="it-IT" dirty="0" smtClean="0"/>
              <a:t>;</a:t>
            </a:r>
          </a:p>
          <a:p>
            <a:endParaRPr lang="it-IT" dirty="0"/>
          </a:p>
          <a:p>
            <a:r>
              <a:rPr lang="it-IT" dirty="0"/>
              <a:t>h3) “magnitudo idraulica molto severa”: </a:t>
            </a:r>
            <a:r>
              <a:rPr lang="it-IT" dirty="0" smtClean="0"/>
              <a:t>battente superiore </a:t>
            </a:r>
            <a:r>
              <a:rPr lang="it-IT" dirty="0"/>
              <a:t>a 0,5 metri e inferiore o uguale a 1 metro e</a:t>
            </a:r>
          </a:p>
          <a:p>
            <a:r>
              <a:rPr lang="it-IT" dirty="0"/>
              <a:t>velocità superiore a 1 metro per secondo (m/s) </a:t>
            </a:r>
            <a:r>
              <a:rPr lang="it-IT" dirty="0" smtClean="0"/>
              <a:t>oppure battente </a:t>
            </a:r>
            <a:r>
              <a:rPr lang="it-IT" dirty="0"/>
              <a:t>superiore a 1 metro. Nei casi in cui la </a:t>
            </a:r>
            <a:r>
              <a:rPr lang="it-IT" dirty="0" smtClean="0"/>
              <a:t>velocità non </a:t>
            </a:r>
            <a:r>
              <a:rPr lang="it-IT" dirty="0"/>
              <a:t>sia determinata battente superiore a 0,5 metri;</a:t>
            </a:r>
          </a:p>
        </p:txBody>
      </p:sp>
      <p:grpSp>
        <p:nvGrpSpPr>
          <p:cNvPr id="18" name="Gruppo 17"/>
          <p:cNvGrpSpPr/>
          <p:nvPr/>
        </p:nvGrpSpPr>
        <p:grpSpPr>
          <a:xfrm>
            <a:off x="7772975" y="928914"/>
            <a:ext cx="3344968" cy="3949882"/>
            <a:chOff x="6336060" y="2380343"/>
            <a:chExt cx="3344968" cy="3949882"/>
          </a:xfrm>
        </p:grpSpPr>
        <p:grpSp>
          <p:nvGrpSpPr>
            <p:cNvPr id="11" name="Gruppo 10"/>
            <p:cNvGrpSpPr/>
            <p:nvPr/>
          </p:nvGrpSpPr>
          <p:grpSpPr>
            <a:xfrm>
              <a:off x="6336060" y="2380343"/>
              <a:ext cx="3344968" cy="3949882"/>
              <a:chOff x="6633030" y="2378349"/>
              <a:chExt cx="2947640" cy="3949882"/>
            </a:xfrm>
          </p:grpSpPr>
          <p:cxnSp>
            <p:nvCxnSpPr>
              <p:cNvPr id="4" name="Connettore 2 3"/>
              <p:cNvCxnSpPr/>
              <p:nvPr/>
            </p:nvCxnSpPr>
            <p:spPr>
              <a:xfrm flipV="1">
                <a:off x="6633030" y="2378349"/>
                <a:ext cx="7872" cy="394988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ttore 2 9"/>
              <p:cNvCxnSpPr/>
              <p:nvPr/>
            </p:nvCxnSpPr>
            <p:spPr>
              <a:xfrm>
                <a:off x="6633031" y="6328231"/>
                <a:ext cx="294763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3" name="Rettangolo 12"/>
            <p:cNvSpPr/>
            <p:nvPr/>
          </p:nvSpPr>
          <p:spPr>
            <a:xfrm>
              <a:off x="7602146" y="5021943"/>
              <a:ext cx="1240396" cy="130828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p:cNvSpPr/>
            <p:nvPr/>
          </p:nvSpPr>
          <p:spPr>
            <a:xfrm>
              <a:off x="6350578" y="5021943"/>
              <a:ext cx="1240396" cy="130828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ttangolo 14"/>
            <p:cNvSpPr/>
            <p:nvPr/>
          </p:nvSpPr>
          <p:spPr>
            <a:xfrm>
              <a:off x="6344992" y="3713658"/>
              <a:ext cx="1240396" cy="130828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p:cNvSpPr/>
            <p:nvPr/>
          </p:nvSpPr>
          <p:spPr>
            <a:xfrm>
              <a:off x="7590974" y="3713658"/>
              <a:ext cx="1240396" cy="130828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21" name="CasellaDiTesto 20"/>
          <p:cNvSpPr txBox="1"/>
          <p:nvPr/>
        </p:nvSpPr>
        <p:spPr>
          <a:xfrm>
            <a:off x="7043928" y="914399"/>
            <a:ext cx="740229" cy="646331"/>
          </a:xfrm>
          <a:prstGeom prst="rect">
            <a:avLst/>
          </a:prstGeom>
          <a:noFill/>
        </p:spPr>
        <p:txBody>
          <a:bodyPr wrap="square" rtlCol="0">
            <a:spAutoFit/>
          </a:bodyPr>
          <a:lstStyle/>
          <a:p>
            <a:r>
              <a:rPr lang="it-IT" dirty="0" smtClean="0"/>
              <a:t>V (m/s)</a:t>
            </a:r>
            <a:endParaRPr lang="it-IT" dirty="0"/>
          </a:p>
        </p:txBody>
      </p:sp>
      <p:sp>
        <p:nvSpPr>
          <p:cNvPr id="22" name="CasellaDiTesto 21"/>
          <p:cNvSpPr txBox="1"/>
          <p:nvPr/>
        </p:nvSpPr>
        <p:spPr>
          <a:xfrm>
            <a:off x="10804790" y="4878796"/>
            <a:ext cx="740229" cy="369332"/>
          </a:xfrm>
          <a:prstGeom prst="rect">
            <a:avLst/>
          </a:prstGeom>
          <a:noFill/>
        </p:spPr>
        <p:txBody>
          <a:bodyPr wrap="square" rtlCol="0">
            <a:spAutoFit/>
          </a:bodyPr>
          <a:lstStyle/>
          <a:p>
            <a:r>
              <a:rPr lang="it-IT" dirty="0" smtClean="0"/>
              <a:t>Y (m)</a:t>
            </a:r>
            <a:endParaRPr lang="it-IT" dirty="0"/>
          </a:p>
        </p:txBody>
      </p:sp>
      <p:sp>
        <p:nvSpPr>
          <p:cNvPr id="23" name="CasellaDiTesto 22"/>
          <p:cNvSpPr txBox="1"/>
          <p:nvPr/>
        </p:nvSpPr>
        <p:spPr>
          <a:xfrm>
            <a:off x="8764415" y="5013445"/>
            <a:ext cx="740229" cy="369332"/>
          </a:xfrm>
          <a:prstGeom prst="rect">
            <a:avLst/>
          </a:prstGeom>
          <a:noFill/>
        </p:spPr>
        <p:txBody>
          <a:bodyPr wrap="square" rtlCol="0">
            <a:spAutoFit/>
          </a:bodyPr>
          <a:lstStyle/>
          <a:p>
            <a:r>
              <a:rPr lang="it-IT" dirty="0" smtClean="0"/>
              <a:t>0.5</a:t>
            </a:r>
            <a:endParaRPr lang="it-IT" dirty="0"/>
          </a:p>
        </p:txBody>
      </p:sp>
      <p:sp>
        <p:nvSpPr>
          <p:cNvPr id="24" name="CasellaDiTesto 23"/>
          <p:cNvSpPr txBox="1"/>
          <p:nvPr/>
        </p:nvSpPr>
        <p:spPr>
          <a:xfrm>
            <a:off x="7226439" y="3375570"/>
            <a:ext cx="740229" cy="369332"/>
          </a:xfrm>
          <a:prstGeom prst="rect">
            <a:avLst/>
          </a:prstGeom>
          <a:noFill/>
        </p:spPr>
        <p:txBody>
          <a:bodyPr wrap="square" rtlCol="0">
            <a:spAutoFit/>
          </a:bodyPr>
          <a:lstStyle/>
          <a:p>
            <a:r>
              <a:rPr lang="it-IT" dirty="0" smtClean="0"/>
              <a:t>1.0</a:t>
            </a:r>
            <a:endParaRPr lang="it-IT" dirty="0"/>
          </a:p>
        </p:txBody>
      </p:sp>
      <p:sp>
        <p:nvSpPr>
          <p:cNvPr id="25" name="CasellaDiTesto 24"/>
          <p:cNvSpPr txBox="1"/>
          <p:nvPr/>
        </p:nvSpPr>
        <p:spPr>
          <a:xfrm>
            <a:off x="7882962" y="3879550"/>
            <a:ext cx="1251567" cy="369332"/>
          </a:xfrm>
          <a:prstGeom prst="rect">
            <a:avLst/>
          </a:prstGeom>
          <a:noFill/>
        </p:spPr>
        <p:txBody>
          <a:bodyPr wrap="square" rtlCol="0">
            <a:spAutoFit/>
          </a:bodyPr>
          <a:lstStyle/>
          <a:p>
            <a:r>
              <a:rPr lang="it-IT" dirty="0" smtClean="0"/>
              <a:t>moderata</a:t>
            </a:r>
            <a:endParaRPr lang="it-IT" dirty="0"/>
          </a:p>
        </p:txBody>
      </p:sp>
      <p:sp>
        <p:nvSpPr>
          <p:cNvPr id="26" name="CasellaDiTesto 25"/>
          <p:cNvSpPr txBox="1"/>
          <p:nvPr/>
        </p:nvSpPr>
        <p:spPr>
          <a:xfrm>
            <a:off x="7870695" y="2667053"/>
            <a:ext cx="1251567" cy="369332"/>
          </a:xfrm>
          <a:prstGeom prst="rect">
            <a:avLst/>
          </a:prstGeom>
          <a:noFill/>
        </p:spPr>
        <p:txBody>
          <a:bodyPr wrap="square" rtlCol="0">
            <a:spAutoFit/>
          </a:bodyPr>
          <a:lstStyle/>
          <a:p>
            <a:r>
              <a:rPr lang="it-IT" dirty="0" smtClean="0"/>
              <a:t>severa</a:t>
            </a:r>
            <a:endParaRPr lang="it-IT" dirty="0"/>
          </a:p>
        </p:txBody>
      </p:sp>
      <p:sp>
        <p:nvSpPr>
          <p:cNvPr id="27" name="CasellaDiTesto 26"/>
          <p:cNvSpPr txBox="1"/>
          <p:nvPr/>
        </p:nvSpPr>
        <p:spPr>
          <a:xfrm>
            <a:off x="9909342" y="5025936"/>
            <a:ext cx="740229" cy="369332"/>
          </a:xfrm>
          <a:prstGeom prst="rect">
            <a:avLst/>
          </a:prstGeom>
          <a:noFill/>
        </p:spPr>
        <p:txBody>
          <a:bodyPr wrap="square" rtlCol="0">
            <a:spAutoFit/>
          </a:bodyPr>
          <a:lstStyle/>
          <a:p>
            <a:r>
              <a:rPr lang="it-IT" dirty="0" smtClean="0"/>
              <a:t>1.0</a:t>
            </a:r>
            <a:endParaRPr lang="it-IT" dirty="0"/>
          </a:p>
        </p:txBody>
      </p:sp>
      <p:sp>
        <p:nvSpPr>
          <p:cNvPr id="28" name="CasellaDiTesto 27"/>
          <p:cNvSpPr txBox="1"/>
          <p:nvPr/>
        </p:nvSpPr>
        <p:spPr>
          <a:xfrm>
            <a:off x="9255114" y="3879550"/>
            <a:ext cx="1251567" cy="369332"/>
          </a:xfrm>
          <a:prstGeom prst="rect">
            <a:avLst/>
          </a:prstGeom>
          <a:noFill/>
        </p:spPr>
        <p:txBody>
          <a:bodyPr wrap="square" rtlCol="0">
            <a:spAutoFit/>
          </a:bodyPr>
          <a:lstStyle/>
          <a:p>
            <a:r>
              <a:rPr lang="it-IT" dirty="0" smtClean="0"/>
              <a:t>severa</a:t>
            </a:r>
            <a:endParaRPr lang="it-IT" dirty="0"/>
          </a:p>
        </p:txBody>
      </p:sp>
      <p:sp>
        <p:nvSpPr>
          <p:cNvPr id="29" name="CasellaDiTesto 28"/>
          <p:cNvSpPr txBox="1"/>
          <p:nvPr/>
        </p:nvSpPr>
        <p:spPr>
          <a:xfrm>
            <a:off x="9174740" y="2507837"/>
            <a:ext cx="1251567" cy="646331"/>
          </a:xfrm>
          <a:prstGeom prst="rect">
            <a:avLst/>
          </a:prstGeom>
          <a:noFill/>
        </p:spPr>
        <p:txBody>
          <a:bodyPr wrap="square" rtlCol="0">
            <a:spAutoFit/>
          </a:bodyPr>
          <a:lstStyle/>
          <a:p>
            <a:r>
              <a:rPr lang="it-IT" dirty="0"/>
              <a:t>m</a:t>
            </a:r>
            <a:r>
              <a:rPr lang="it-IT" dirty="0" smtClean="0"/>
              <a:t>olto severa</a:t>
            </a:r>
            <a:endParaRPr lang="it-IT" dirty="0"/>
          </a:p>
        </p:txBody>
      </p:sp>
      <p:sp>
        <p:nvSpPr>
          <p:cNvPr id="30" name="Esplosione 2 29"/>
          <p:cNvSpPr/>
          <p:nvPr/>
        </p:nvSpPr>
        <p:spPr>
          <a:xfrm>
            <a:off x="8813548" y="3318521"/>
            <a:ext cx="508000" cy="503980"/>
          </a:xfrm>
          <a:prstGeom prst="irregularSeal2">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1" name="CasellaDiTesto 30"/>
          <p:cNvSpPr txBox="1"/>
          <p:nvPr/>
        </p:nvSpPr>
        <p:spPr>
          <a:xfrm>
            <a:off x="1364343" y="188686"/>
            <a:ext cx="8062658" cy="461665"/>
          </a:xfrm>
          <a:prstGeom prst="rect">
            <a:avLst/>
          </a:prstGeom>
          <a:solidFill>
            <a:schemeClr val="accent2"/>
          </a:solidFill>
        </p:spPr>
        <p:txBody>
          <a:bodyPr wrap="square" rtlCol="0">
            <a:spAutoFit/>
          </a:bodyPr>
          <a:lstStyle/>
          <a:p>
            <a:pPr algn="ctr"/>
            <a:r>
              <a:rPr lang="it-IT" sz="2400" b="1" dirty="0" smtClean="0"/>
              <a:t>MAGNITUDO IDRAULICA</a:t>
            </a:r>
            <a:endParaRPr lang="it-IT" sz="2400" b="1" dirty="0"/>
          </a:p>
        </p:txBody>
      </p:sp>
      <p:sp>
        <p:nvSpPr>
          <p:cNvPr id="32" name="CasellaDiTesto 31"/>
          <p:cNvSpPr txBox="1"/>
          <p:nvPr/>
        </p:nvSpPr>
        <p:spPr>
          <a:xfrm>
            <a:off x="6832348" y="5493307"/>
            <a:ext cx="4978399" cy="1200329"/>
          </a:xfrm>
          <a:prstGeom prst="rect">
            <a:avLst/>
          </a:prstGeom>
          <a:noFill/>
        </p:spPr>
        <p:txBody>
          <a:bodyPr wrap="square" rtlCol="0">
            <a:spAutoFit/>
          </a:bodyPr>
          <a:lstStyle/>
          <a:p>
            <a:r>
              <a:rPr lang="it-IT" b="1" dirty="0" smtClean="0">
                <a:solidFill>
                  <a:srgbClr val="FF0000"/>
                </a:solidFill>
              </a:rPr>
              <a:t>ESISTE UN PUNTO  SINGOLARE !!!</a:t>
            </a:r>
          </a:p>
          <a:p>
            <a:endParaRPr lang="it-IT" b="1" dirty="0">
              <a:solidFill>
                <a:srgbClr val="FF0000"/>
              </a:solidFill>
            </a:endParaRPr>
          </a:p>
          <a:p>
            <a:r>
              <a:rPr lang="it-IT" b="1" dirty="0" smtClean="0">
                <a:solidFill>
                  <a:srgbClr val="FF0000"/>
                </a:solidFill>
              </a:rPr>
              <a:t>POTREBBE  ESSERE  UTILE INTRODURRE UNA FASCIA DI  INCERTEZZA SUL BATTENTE ????</a:t>
            </a:r>
            <a:endParaRPr lang="it-IT" b="1" dirty="0">
              <a:solidFill>
                <a:srgbClr val="FF0000"/>
              </a:solidFill>
            </a:endParaRPr>
          </a:p>
        </p:txBody>
      </p:sp>
    </p:spTree>
    <p:extLst>
      <p:ext uri="{BB962C8B-B14F-4D97-AF65-F5344CB8AC3E}">
        <p14:creationId xmlns:p14="http://schemas.microsoft.com/office/powerpoint/2010/main" val="5012632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228839" t="11722" r="-228839" b="13205"/>
          <a:stretch/>
        </p:blipFill>
        <p:spPr>
          <a:xfrm>
            <a:off x="-2872686" y="-1016001"/>
            <a:ext cx="18285714" cy="7721601"/>
          </a:xfrm>
          <a:prstGeom prst="rect">
            <a:avLst/>
          </a:prstGeom>
        </p:spPr>
      </p:pic>
      <p:sp>
        <p:nvSpPr>
          <p:cNvPr id="3" name="CasellaDiTesto 2"/>
          <p:cNvSpPr txBox="1"/>
          <p:nvPr/>
        </p:nvSpPr>
        <p:spPr>
          <a:xfrm>
            <a:off x="1494971" y="1090473"/>
            <a:ext cx="8824686" cy="4616648"/>
          </a:xfrm>
          <a:prstGeom prst="rect">
            <a:avLst/>
          </a:prstGeom>
          <a:solidFill>
            <a:schemeClr val="accent4">
              <a:lumMod val="40000"/>
              <a:lumOff val="60000"/>
            </a:schemeClr>
          </a:solidFill>
        </p:spPr>
        <p:txBody>
          <a:bodyPr wrap="square" rtlCol="0">
            <a:spAutoFit/>
          </a:bodyPr>
          <a:lstStyle/>
          <a:p>
            <a:pPr algn="ctr"/>
            <a:r>
              <a:rPr lang="it-IT" b="1" dirty="0" smtClean="0"/>
              <a:t>IN DEFINITIVA, RISULTA che la definizione </a:t>
            </a:r>
            <a:endParaRPr lang="it-IT" b="1" dirty="0"/>
          </a:p>
          <a:p>
            <a:endParaRPr lang="it-IT" dirty="0" smtClean="0"/>
          </a:p>
          <a:p>
            <a:endParaRPr lang="it-IT" dirty="0"/>
          </a:p>
          <a:p>
            <a:r>
              <a:rPr lang="it-IT" sz="2400" dirty="0" smtClean="0"/>
              <a:t>m</a:t>
            </a:r>
            <a:r>
              <a:rPr lang="it-IT" sz="2400" dirty="0"/>
              <a:t>) “</a:t>
            </a:r>
            <a:r>
              <a:rPr lang="it-IT" sz="2400" b="1" dirty="0"/>
              <a:t>rischio medio R2</a:t>
            </a:r>
            <a:r>
              <a:rPr lang="it-IT" sz="2400" dirty="0"/>
              <a:t>”, definito dal decreto </a:t>
            </a:r>
            <a:r>
              <a:rPr lang="it-IT" sz="2400" dirty="0" smtClean="0"/>
              <a:t>del Presidente </a:t>
            </a:r>
            <a:r>
              <a:rPr lang="it-IT" sz="2400" dirty="0"/>
              <a:t>del Consiglio dei ministri del 29 settembre </a:t>
            </a:r>
            <a:r>
              <a:rPr lang="it-IT" sz="2400" dirty="0" smtClean="0"/>
              <a:t>1998 (</a:t>
            </a:r>
            <a:r>
              <a:rPr lang="it-IT" sz="2400" dirty="0"/>
              <a:t>Atto di indirizzo e coordinamento per </a:t>
            </a:r>
            <a:r>
              <a:rPr lang="it-IT" sz="2400" dirty="0" smtClean="0"/>
              <a:t>l’individuazione dei </a:t>
            </a:r>
            <a:r>
              <a:rPr lang="it-IT" sz="2400" dirty="0"/>
              <a:t>criteri relativi agli adempimenti di cui all’art. 1</a:t>
            </a:r>
            <a:r>
              <a:rPr lang="it-IT" sz="2400" dirty="0" smtClean="0"/>
              <a:t>, commi </a:t>
            </a:r>
            <a:r>
              <a:rPr lang="it-IT" sz="2400" dirty="0"/>
              <a:t>1 e 2, del </a:t>
            </a:r>
            <a:r>
              <a:rPr lang="it-IT" sz="2400" dirty="0" err="1"/>
              <a:t>d.l.</a:t>
            </a:r>
            <a:r>
              <a:rPr lang="it-IT" sz="2400" dirty="0"/>
              <a:t> 11 giugno 1998, n. 180), come </a:t>
            </a:r>
            <a:r>
              <a:rPr lang="it-IT" sz="2400" dirty="0" smtClean="0"/>
              <a:t>il rischio </a:t>
            </a:r>
            <a:r>
              <a:rPr lang="it-IT" sz="2400" dirty="0"/>
              <a:t>per il quale sono possibili danni minori </a:t>
            </a:r>
            <a:r>
              <a:rPr lang="it-IT" sz="2400" dirty="0" smtClean="0"/>
              <a:t>agli edifici</a:t>
            </a:r>
            <a:r>
              <a:rPr lang="it-IT" sz="2400" dirty="0"/>
              <a:t>, alle infrastrutture e al patrimonio ambientale </a:t>
            </a:r>
            <a:r>
              <a:rPr lang="it-IT" sz="2400" dirty="0" smtClean="0"/>
              <a:t>che non </a:t>
            </a:r>
            <a:r>
              <a:rPr lang="it-IT" sz="2400" dirty="0"/>
              <a:t>pregiudicano l’incolumità delle persone, </a:t>
            </a:r>
            <a:r>
              <a:rPr lang="it-IT" sz="2400" dirty="0" smtClean="0"/>
              <a:t>l’agibilità degli </a:t>
            </a:r>
            <a:r>
              <a:rPr lang="it-IT" sz="2400" dirty="0"/>
              <a:t>edifici e delle infrastrutture e la funzionalità </a:t>
            </a:r>
            <a:r>
              <a:rPr lang="it-IT" sz="2400" dirty="0" smtClean="0"/>
              <a:t>delle attività </a:t>
            </a:r>
            <a:r>
              <a:rPr lang="it-IT" sz="2400" dirty="0"/>
              <a:t>economiche</a:t>
            </a:r>
            <a:r>
              <a:rPr lang="it-IT" sz="2400" dirty="0" smtClean="0"/>
              <a:t>;</a:t>
            </a:r>
          </a:p>
          <a:p>
            <a:endParaRPr lang="it-IT" sz="2400" dirty="0"/>
          </a:p>
          <a:p>
            <a:pPr algn="ctr"/>
            <a:r>
              <a:rPr lang="it-IT" sz="2400" b="1" dirty="0" smtClean="0"/>
              <a:t>E’ una definizione per il momento del tutto qualitativa !</a:t>
            </a:r>
            <a:endParaRPr lang="it-IT" sz="2400" b="1" dirty="0"/>
          </a:p>
        </p:txBody>
      </p:sp>
    </p:spTree>
    <p:extLst>
      <p:ext uri="{BB962C8B-B14F-4D97-AF65-F5344CB8AC3E}">
        <p14:creationId xmlns:p14="http://schemas.microsoft.com/office/powerpoint/2010/main" val="17151699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19314" y="667657"/>
            <a:ext cx="11538857" cy="5355312"/>
          </a:xfrm>
          <a:prstGeom prst="rect">
            <a:avLst/>
          </a:prstGeom>
          <a:noFill/>
        </p:spPr>
        <p:txBody>
          <a:bodyPr wrap="square" rtlCol="0">
            <a:spAutoFit/>
          </a:bodyPr>
          <a:lstStyle/>
          <a:p>
            <a:pPr algn="ctr"/>
            <a:r>
              <a:rPr lang="it-IT" sz="2400" b="1" dirty="0"/>
              <a:t>Art. 3</a:t>
            </a:r>
          </a:p>
          <a:p>
            <a:pPr algn="ctr"/>
            <a:r>
              <a:rPr lang="it-IT" sz="2400" b="1" dirty="0"/>
              <a:t>Tutela dei corsi </a:t>
            </a:r>
            <a:r>
              <a:rPr lang="it-IT" sz="2400" b="1" dirty="0" smtClean="0"/>
              <a:t>d’acqua</a:t>
            </a:r>
          </a:p>
          <a:p>
            <a:pPr algn="ctr"/>
            <a:endParaRPr lang="it-IT" sz="2400" b="1" dirty="0"/>
          </a:p>
          <a:p>
            <a:r>
              <a:rPr lang="it-IT" dirty="0"/>
              <a:t>1. Non sono consentiti nuove costruzioni, </a:t>
            </a:r>
            <a:r>
              <a:rPr lang="it-IT" dirty="0" smtClean="0"/>
              <a:t>nuovi manufatti </a:t>
            </a:r>
            <a:r>
              <a:rPr lang="it-IT" dirty="0"/>
              <a:t>di qualsiasi natura o trasformazioni morfologiche</a:t>
            </a:r>
          </a:p>
          <a:p>
            <a:r>
              <a:rPr lang="it-IT" dirty="0"/>
              <a:t>negli alvei, nelle golene, sugli argini e nelle </a:t>
            </a:r>
            <a:r>
              <a:rPr lang="it-IT" dirty="0" smtClean="0"/>
              <a:t>aree comprendenti </a:t>
            </a:r>
            <a:r>
              <a:rPr lang="it-IT" dirty="0"/>
              <a:t>le due fasce di larghezza di dieci metri </a:t>
            </a:r>
            <a:r>
              <a:rPr lang="it-IT" dirty="0" smtClean="0"/>
              <a:t>dal piede </a:t>
            </a:r>
            <a:r>
              <a:rPr lang="it-IT" dirty="0"/>
              <a:t>esterno dell’argine o, in mancanza, dal ciglio </a:t>
            </a:r>
            <a:r>
              <a:rPr lang="it-IT" dirty="0" smtClean="0"/>
              <a:t>di sponda </a:t>
            </a:r>
            <a:r>
              <a:rPr lang="it-IT" dirty="0"/>
              <a:t>dei corsi d’acqua del reticolo idrografico di </a:t>
            </a:r>
            <a:r>
              <a:rPr lang="it-IT" dirty="0" smtClean="0"/>
              <a:t>cui all’articolo </a:t>
            </a:r>
            <a:r>
              <a:rPr lang="it-IT" dirty="0"/>
              <a:t>22, comma 2, lettera e), della legge </a:t>
            </a:r>
            <a:r>
              <a:rPr lang="it-IT" dirty="0" smtClean="0"/>
              <a:t>regionale 27 </a:t>
            </a:r>
            <a:r>
              <a:rPr lang="it-IT" dirty="0"/>
              <a:t>dicembre 2012, n. 79 (Nuova disciplina in materia </a:t>
            </a:r>
            <a:r>
              <a:rPr lang="it-IT" dirty="0" smtClean="0"/>
              <a:t>di consorzi </a:t>
            </a:r>
            <a:r>
              <a:rPr lang="it-IT" dirty="0"/>
              <a:t>di bonifica. Modifiche alla </a:t>
            </a:r>
            <a:r>
              <a:rPr lang="it-IT" dirty="0" err="1"/>
              <a:t>l.r</a:t>
            </a:r>
            <a:r>
              <a:rPr lang="it-IT" dirty="0"/>
              <a:t>. 69/2008 e </a:t>
            </a:r>
            <a:r>
              <a:rPr lang="it-IT" dirty="0" smtClean="0"/>
              <a:t>alla </a:t>
            </a:r>
            <a:r>
              <a:rPr lang="it-IT" dirty="0" err="1" smtClean="0"/>
              <a:t>l.r</a:t>
            </a:r>
            <a:r>
              <a:rPr lang="it-IT" dirty="0"/>
              <a:t>. 91/1998. Abrogazione della </a:t>
            </a:r>
            <a:r>
              <a:rPr lang="it-IT" dirty="0" err="1"/>
              <a:t>l.r</a:t>
            </a:r>
            <a:r>
              <a:rPr lang="it-IT" dirty="0"/>
              <a:t>. 34/1994), fatto </a:t>
            </a:r>
            <a:r>
              <a:rPr lang="it-IT" dirty="0" smtClean="0"/>
              <a:t>salvo quanto </a:t>
            </a:r>
            <a:r>
              <a:rPr lang="it-IT" dirty="0"/>
              <a:t>previsto ai commi 2, 3 e 4</a:t>
            </a:r>
            <a:r>
              <a:rPr lang="it-IT" dirty="0" smtClean="0"/>
              <a:t>.</a:t>
            </a:r>
          </a:p>
          <a:p>
            <a:endParaRPr lang="it-IT" dirty="0"/>
          </a:p>
          <a:p>
            <a:r>
              <a:rPr lang="it-IT" dirty="0"/>
              <a:t>2. Negli alvei, nelle golene, sugli argini e nelle </a:t>
            </a:r>
            <a:r>
              <a:rPr lang="it-IT" dirty="0" smtClean="0"/>
              <a:t>aree comprendenti </a:t>
            </a:r>
            <a:r>
              <a:rPr lang="it-IT" dirty="0"/>
              <a:t>le due fasce di larghezza di dieci metri </a:t>
            </a:r>
            <a:r>
              <a:rPr lang="it-IT" dirty="0" smtClean="0"/>
              <a:t>dal piede </a:t>
            </a:r>
            <a:r>
              <a:rPr lang="it-IT" dirty="0"/>
              <a:t>esterno dell’argine o, in mancanza, dal ciglio </a:t>
            </a:r>
            <a:r>
              <a:rPr lang="it-IT" dirty="0" smtClean="0"/>
              <a:t>di sponda </a:t>
            </a:r>
            <a:r>
              <a:rPr lang="it-IT" dirty="0"/>
              <a:t>dei corsi d’acqua del reticolo idrografico di </a:t>
            </a:r>
            <a:r>
              <a:rPr lang="it-IT" dirty="0" smtClean="0"/>
              <a:t>cui all’articolo </a:t>
            </a:r>
            <a:r>
              <a:rPr lang="it-IT" dirty="0"/>
              <a:t>22, comma 2, lettera e), della </a:t>
            </a:r>
            <a:r>
              <a:rPr lang="it-IT" dirty="0" err="1"/>
              <a:t>l.r</a:t>
            </a:r>
            <a:r>
              <a:rPr lang="it-IT" dirty="0"/>
              <a:t>. 79/2012, </a:t>
            </a:r>
            <a:r>
              <a:rPr lang="it-IT" dirty="0" smtClean="0"/>
              <a:t>nel rispetto </a:t>
            </a:r>
            <a:r>
              <a:rPr lang="it-IT" dirty="0"/>
              <a:t>della normativa statale e regionale di </a:t>
            </a:r>
            <a:r>
              <a:rPr lang="it-IT" dirty="0" smtClean="0"/>
              <a:t>riferimento e </a:t>
            </a:r>
            <a:r>
              <a:rPr lang="it-IT" dirty="0"/>
              <a:t>delle condizioni di cui al comma 5, sono consentiti </a:t>
            </a:r>
            <a:r>
              <a:rPr lang="it-IT" dirty="0" smtClean="0"/>
              <a:t>i seguenti </a:t>
            </a:r>
            <a:r>
              <a:rPr lang="it-IT" dirty="0"/>
              <a:t>interventi:</a:t>
            </a:r>
          </a:p>
          <a:p>
            <a:r>
              <a:rPr lang="it-IT" dirty="0"/>
              <a:t>a) interventi di natura idraulica, quali in particolare:</a:t>
            </a:r>
          </a:p>
          <a:p>
            <a:r>
              <a:rPr lang="it-IT" dirty="0"/>
              <a:t>1) trasformazioni morfologiche degli alvei e </a:t>
            </a:r>
            <a:r>
              <a:rPr lang="it-IT" dirty="0" smtClean="0"/>
              <a:t>delle golene</a:t>
            </a:r>
            <a:r>
              <a:rPr lang="it-IT" dirty="0"/>
              <a:t>;</a:t>
            </a:r>
          </a:p>
          <a:p>
            <a:r>
              <a:rPr lang="it-IT" dirty="0"/>
              <a:t>2) impermeabilizzazione del fondo degli alvei;</a:t>
            </a:r>
          </a:p>
          <a:p>
            <a:r>
              <a:rPr lang="it-IT" dirty="0"/>
              <a:t>3) </a:t>
            </a:r>
            <a:r>
              <a:rPr lang="it-IT" dirty="0" err="1"/>
              <a:t>rimodellazione</a:t>
            </a:r>
            <a:r>
              <a:rPr lang="it-IT" dirty="0"/>
              <a:t> della sezione dell’alveo</a:t>
            </a:r>
            <a:r>
              <a:rPr lang="it-IT" dirty="0" smtClean="0"/>
              <a:t>;</a:t>
            </a:r>
          </a:p>
          <a:p>
            <a:r>
              <a:rPr lang="it-IT" dirty="0"/>
              <a:t>4) nuove inalveazioni o rettificazioni dell’alveo.</a:t>
            </a:r>
          </a:p>
        </p:txBody>
      </p:sp>
    </p:spTree>
    <p:extLst>
      <p:ext uri="{BB962C8B-B14F-4D97-AF65-F5344CB8AC3E}">
        <p14:creationId xmlns:p14="http://schemas.microsoft.com/office/powerpoint/2010/main" val="1031628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61257" y="203200"/>
            <a:ext cx="11669486" cy="6463308"/>
          </a:xfrm>
          <a:prstGeom prst="rect">
            <a:avLst/>
          </a:prstGeom>
          <a:noFill/>
        </p:spPr>
        <p:txBody>
          <a:bodyPr wrap="square" rtlCol="0">
            <a:spAutoFit/>
          </a:bodyPr>
          <a:lstStyle/>
          <a:p>
            <a:pPr algn="ctr"/>
            <a:r>
              <a:rPr lang="it-IT" b="1" dirty="0"/>
              <a:t>Art. </a:t>
            </a:r>
            <a:r>
              <a:rPr lang="it-IT" b="1" dirty="0" smtClean="0"/>
              <a:t>3   (segue)</a:t>
            </a:r>
            <a:endParaRPr lang="it-IT" b="1" dirty="0"/>
          </a:p>
          <a:p>
            <a:pPr algn="ctr"/>
            <a:r>
              <a:rPr lang="it-IT" b="1" dirty="0"/>
              <a:t>Tutela dei corsi d’acqua</a:t>
            </a:r>
          </a:p>
          <a:p>
            <a:r>
              <a:rPr lang="it-IT" dirty="0"/>
              <a:t>b) reti dei servizi essenziali e opere </a:t>
            </a:r>
            <a:r>
              <a:rPr lang="it-IT" dirty="0" err="1"/>
              <a:t>sovrapassanti</a:t>
            </a:r>
            <a:r>
              <a:rPr lang="it-IT" dirty="0"/>
              <a:t> </a:t>
            </a:r>
            <a:r>
              <a:rPr lang="it-IT" dirty="0" smtClean="0"/>
              <a:t>o sottopassanti </a:t>
            </a:r>
            <a:r>
              <a:rPr lang="it-IT" dirty="0"/>
              <a:t>il corso d’acqua;</a:t>
            </a:r>
          </a:p>
          <a:p>
            <a:r>
              <a:rPr lang="it-IT" dirty="0"/>
              <a:t>c) opere finalizzate alla tutela del corso d’acqua e </a:t>
            </a:r>
            <a:r>
              <a:rPr lang="it-IT" dirty="0" smtClean="0"/>
              <a:t>dei corpi </a:t>
            </a:r>
            <a:r>
              <a:rPr lang="it-IT" dirty="0"/>
              <a:t>idrici sottesi;</a:t>
            </a:r>
          </a:p>
          <a:p>
            <a:r>
              <a:rPr lang="it-IT" dirty="0"/>
              <a:t>d) opere connesse alle concessioni rilasciate </a:t>
            </a:r>
            <a:r>
              <a:rPr lang="it-IT" dirty="0" smtClean="0"/>
              <a:t>ai sensi </a:t>
            </a:r>
            <a:r>
              <a:rPr lang="it-IT" dirty="0"/>
              <a:t>del regio decreto 11 dicembre 1933, n. </a:t>
            </a:r>
            <a:r>
              <a:rPr lang="it-IT" dirty="0" smtClean="0"/>
              <a:t>1775 (</a:t>
            </a:r>
            <a:r>
              <a:rPr lang="it-IT" dirty="0"/>
              <a:t>Approvazione del testo unico delle disposizioni di </a:t>
            </a:r>
            <a:r>
              <a:rPr lang="it-IT" dirty="0" smtClean="0"/>
              <a:t>legge sulle </a:t>
            </a:r>
            <a:r>
              <a:rPr lang="it-IT" dirty="0"/>
              <a:t>acque e sugli impianti elettrici);</a:t>
            </a:r>
          </a:p>
          <a:p>
            <a:r>
              <a:rPr lang="it-IT" dirty="0"/>
              <a:t>e) interventi volti a garantire la fruibilità pubblica;</a:t>
            </a:r>
          </a:p>
          <a:p>
            <a:r>
              <a:rPr lang="it-IT" dirty="0"/>
              <a:t>f) itinerari ciclopedonali;</a:t>
            </a:r>
          </a:p>
          <a:p>
            <a:r>
              <a:rPr lang="it-IT" dirty="0"/>
              <a:t>g) opere di adduzione e restituzione idrica;</a:t>
            </a:r>
          </a:p>
          <a:p>
            <a:r>
              <a:rPr lang="it-IT" dirty="0"/>
              <a:t>h) interventi di riqualificazione ambientale</a:t>
            </a:r>
            <a:r>
              <a:rPr lang="it-IT" dirty="0" smtClean="0"/>
              <a:t>.</a:t>
            </a:r>
          </a:p>
          <a:p>
            <a:endParaRPr lang="it-IT" dirty="0"/>
          </a:p>
          <a:p>
            <a:r>
              <a:rPr lang="it-IT" dirty="0"/>
              <a:t>3. Negli alvei, nelle golene, sugli argini e nelle </a:t>
            </a:r>
            <a:r>
              <a:rPr lang="it-IT" dirty="0" smtClean="0"/>
              <a:t>aree comprendenti </a:t>
            </a:r>
            <a:r>
              <a:rPr lang="it-IT" dirty="0"/>
              <a:t>le due fasce di larghezza di dieci </a:t>
            </a:r>
            <a:r>
              <a:rPr lang="it-IT" dirty="0" smtClean="0"/>
              <a:t>metri dal </a:t>
            </a:r>
            <a:r>
              <a:rPr lang="it-IT" dirty="0"/>
              <a:t>piede esterno dell’argine o, in mancanza, dal </a:t>
            </a:r>
            <a:r>
              <a:rPr lang="it-IT" dirty="0" smtClean="0"/>
              <a:t>ciglio di </a:t>
            </a:r>
            <a:r>
              <a:rPr lang="it-IT" dirty="0"/>
              <a:t>sponda dei corsi d’acqua del reticolo </a:t>
            </a:r>
            <a:r>
              <a:rPr lang="it-IT" dirty="0" smtClean="0"/>
              <a:t>idrografico di </a:t>
            </a:r>
            <a:r>
              <a:rPr lang="it-IT" dirty="0"/>
              <a:t>cui all’articolo 22, comma 2, lettera e), della </a:t>
            </a:r>
            <a:r>
              <a:rPr lang="it-IT" dirty="0" err="1"/>
              <a:t>l.r</a:t>
            </a:r>
            <a:r>
              <a:rPr lang="it-IT" dirty="0" smtClean="0"/>
              <a:t>. 79/2012</a:t>
            </a:r>
            <a:r>
              <a:rPr lang="it-IT" dirty="0"/>
              <a:t>, nel rispetto della normativa statale e </a:t>
            </a:r>
            <a:r>
              <a:rPr lang="it-IT" dirty="0" smtClean="0"/>
              <a:t>regionale di </a:t>
            </a:r>
            <a:r>
              <a:rPr lang="it-IT" dirty="0"/>
              <a:t>riferimento e delle condizioni di cui al comma 5, </a:t>
            </a:r>
            <a:r>
              <a:rPr lang="it-IT" dirty="0" smtClean="0"/>
              <a:t>sul patrimonio </a:t>
            </a:r>
            <a:r>
              <a:rPr lang="it-IT" dirty="0"/>
              <a:t>edilizio esistente, legittimamente </a:t>
            </a:r>
            <a:r>
              <a:rPr lang="it-IT" dirty="0" smtClean="0"/>
              <a:t>realizzato sotto </a:t>
            </a:r>
            <a:r>
              <a:rPr lang="it-IT" dirty="0"/>
              <a:t>il profilo edilizio e con autorizzazione </a:t>
            </a:r>
            <a:r>
              <a:rPr lang="it-IT" dirty="0" smtClean="0"/>
              <a:t>idraulica oppure </a:t>
            </a:r>
            <a:r>
              <a:rPr lang="it-IT" dirty="0"/>
              <a:t>senza autorizzazione idraulica in quanto </a:t>
            </a:r>
            <a:r>
              <a:rPr lang="it-IT" dirty="0" smtClean="0"/>
              <a:t>non richiesta </a:t>
            </a:r>
            <a:r>
              <a:rPr lang="it-IT" dirty="0"/>
              <a:t>dalla normativa vigente al momento </a:t>
            </a:r>
            <a:r>
              <a:rPr lang="it-IT" dirty="0" smtClean="0"/>
              <a:t>della realizzazione  dell’intervento</a:t>
            </a:r>
            <a:r>
              <a:rPr lang="it-IT" b="1" dirty="0">
                <a:solidFill>
                  <a:srgbClr val="FF0000"/>
                </a:solidFill>
              </a:rPr>
              <a:t>, sono consentiti</a:t>
            </a:r>
            <a:r>
              <a:rPr lang="it-IT" dirty="0"/>
              <a:t>, </a:t>
            </a:r>
            <a:r>
              <a:rPr lang="it-IT" dirty="0" smtClean="0"/>
              <a:t>qualora ammessi </a:t>
            </a:r>
            <a:r>
              <a:rPr lang="it-IT" dirty="0"/>
              <a:t>dagli strumenti di pianificazione territoriale </a:t>
            </a:r>
            <a:r>
              <a:rPr lang="it-IT" dirty="0" smtClean="0"/>
              <a:t>o urbanistica </a:t>
            </a:r>
            <a:r>
              <a:rPr lang="it-IT" dirty="0"/>
              <a:t>comunali, tutti gli interventi edilizi </a:t>
            </a:r>
            <a:r>
              <a:rPr lang="it-IT" dirty="0" smtClean="0"/>
              <a:t>finalizzati esclusivamente </a:t>
            </a:r>
            <a:r>
              <a:rPr lang="it-IT" dirty="0"/>
              <a:t>alla conservazione e alla manutenzione </a:t>
            </a:r>
            <a:r>
              <a:rPr lang="it-IT" dirty="0" smtClean="0"/>
              <a:t>dei manufatti</a:t>
            </a:r>
            <a:r>
              <a:rPr lang="it-IT" dirty="0"/>
              <a:t>, a condizione che siano realizzati interventi </a:t>
            </a:r>
            <a:r>
              <a:rPr lang="it-IT" dirty="0" smtClean="0"/>
              <a:t>di difesa </a:t>
            </a:r>
            <a:r>
              <a:rPr lang="it-IT" dirty="0"/>
              <a:t>locale qualora si modifichino le parti </a:t>
            </a:r>
            <a:r>
              <a:rPr lang="it-IT" dirty="0" smtClean="0"/>
              <a:t>dell’involucro edilizio </a:t>
            </a:r>
            <a:r>
              <a:rPr lang="it-IT" dirty="0"/>
              <a:t>direttamente interessate dal fenomeno </a:t>
            </a:r>
            <a:r>
              <a:rPr lang="it-IT" dirty="0" smtClean="0"/>
              <a:t>alluvionale relativo </a:t>
            </a:r>
            <a:r>
              <a:rPr lang="it-IT" dirty="0"/>
              <a:t>allo scenario per alluvioni poco frequenti. </a:t>
            </a:r>
            <a:r>
              <a:rPr lang="it-IT" dirty="0" smtClean="0"/>
              <a:t>Non sono </a:t>
            </a:r>
            <a:r>
              <a:rPr lang="it-IT" dirty="0"/>
              <a:t>comunque consentiti i frazionamenti ed i </a:t>
            </a:r>
            <a:r>
              <a:rPr lang="it-IT" dirty="0" smtClean="0"/>
              <a:t>mutamenti di </a:t>
            </a:r>
            <a:r>
              <a:rPr lang="it-IT" dirty="0"/>
              <a:t>destinazione d’uso comportanti la creazione di </a:t>
            </a:r>
            <a:r>
              <a:rPr lang="it-IT" dirty="0" smtClean="0"/>
              <a:t>unità immobiliari </a:t>
            </a:r>
            <a:r>
              <a:rPr lang="it-IT" dirty="0"/>
              <a:t>con funzione residenziale o </a:t>
            </a:r>
            <a:r>
              <a:rPr lang="it-IT" dirty="0" smtClean="0"/>
              <a:t>turistico-ricettiva o</a:t>
            </a:r>
            <a:r>
              <a:rPr lang="it-IT" dirty="0"/>
              <a:t>, comunque, adibite al pernottamento, interventi </a:t>
            </a:r>
            <a:r>
              <a:rPr lang="it-IT" dirty="0" smtClean="0"/>
              <a:t>quali quelli </a:t>
            </a:r>
            <a:r>
              <a:rPr lang="it-IT" dirty="0"/>
              <a:t>di ristrutturazione urbanistica, ristrutturazione</a:t>
            </a:r>
          </a:p>
          <a:p>
            <a:r>
              <a:rPr lang="it-IT" dirty="0"/>
              <a:t>edilizia ricostruttiva, interventi di sostituzione edilizia </a:t>
            </a:r>
            <a:r>
              <a:rPr lang="it-IT" dirty="0" smtClean="0"/>
              <a:t>e quelli </a:t>
            </a:r>
            <a:r>
              <a:rPr lang="it-IT" dirty="0"/>
              <a:t>comportanti le addizioni volumetriche.</a:t>
            </a:r>
          </a:p>
        </p:txBody>
      </p:sp>
    </p:spTree>
    <p:extLst>
      <p:ext uri="{BB962C8B-B14F-4D97-AF65-F5344CB8AC3E}">
        <p14:creationId xmlns:p14="http://schemas.microsoft.com/office/powerpoint/2010/main" val="1091623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93486" y="333828"/>
            <a:ext cx="11553371" cy="6186309"/>
          </a:xfrm>
          <a:prstGeom prst="rect">
            <a:avLst/>
          </a:prstGeom>
          <a:noFill/>
        </p:spPr>
        <p:txBody>
          <a:bodyPr wrap="square" rtlCol="0">
            <a:spAutoFit/>
          </a:bodyPr>
          <a:lstStyle/>
          <a:p>
            <a:pPr algn="ctr"/>
            <a:r>
              <a:rPr lang="it-IT" b="1" dirty="0" smtClean="0"/>
              <a:t>Art. 3   (segue)</a:t>
            </a:r>
          </a:p>
          <a:p>
            <a:pPr algn="ctr"/>
            <a:r>
              <a:rPr lang="it-IT" b="1" dirty="0" smtClean="0"/>
              <a:t>Tutela dei corsi d’acqua</a:t>
            </a:r>
          </a:p>
          <a:p>
            <a:endParaRPr lang="it-IT" dirty="0" smtClean="0"/>
          </a:p>
          <a:p>
            <a:r>
              <a:rPr lang="it-IT" dirty="0" smtClean="0"/>
              <a:t>4</a:t>
            </a:r>
            <a:r>
              <a:rPr lang="it-IT" dirty="0"/>
              <a:t>. Nelle aree comprendenti le due fasce di larghezza </a:t>
            </a:r>
            <a:r>
              <a:rPr lang="it-IT" dirty="0" smtClean="0"/>
              <a:t>di dieci </a:t>
            </a:r>
            <a:r>
              <a:rPr lang="it-IT" dirty="0"/>
              <a:t>metri dal piede esterno dell’argine o, in mancanza,</a:t>
            </a:r>
          </a:p>
          <a:p>
            <a:r>
              <a:rPr lang="it-IT" dirty="0"/>
              <a:t>dal ciglio di sponda dei corsi d’acqua del </a:t>
            </a:r>
            <a:r>
              <a:rPr lang="it-IT" dirty="0" smtClean="0"/>
              <a:t>reticolo idrografico </a:t>
            </a:r>
            <a:r>
              <a:rPr lang="it-IT" dirty="0"/>
              <a:t>di cui all’articolo 22, comma 2, lettera e),</a:t>
            </a:r>
          </a:p>
          <a:p>
            <a:r>
              <a:rPr lang="it-IT" dirty="0"/>
              <a:t>della </a:t>
            </a:r>
            <a:r>
              <a:rPr lang="it-IT" dirty="0" err="1"/>
              <a:t>l.r</a:t>
            </a:r>
            <a:r>
              <a:rPr lang="it-IT" dirty="0"/>
              <a:t>. 79/2012, nel rispetto della normativa statale </a:t>
            </a:r>
            <a:r>
              <a:rPr lang="it-IT" dirty="0" smtClean="0"/>
              <a:t>e regionale </a:t>
            </a:r>
            <a:r>
              <a:rPr lang="it-IT" dirty="0"/>
              <a:t>di riferimento nonché delle condizioni di cui al</a:t>
            </a:r>
          </a:p>
          <a:p>
            <a:r>
              <a:rPr lang="it-IT" dirty="0"/>
              <a:t>comma 5, sulle infrastrutture a sviluppo lineare </a:t>
            </a:r>
            <a:r>
              <a:rPr lang="it-IT" dirty="0" smtClean="0"/>
              <a:t>esistenti e </a:t>
            </a:r>
            <a:r>
              <a:rPr lang="it-IT" dirty="0"/>
              <a:t>loro pertinenze, sui parcheggi pubblici e privati,</a:t>
            </a:r>
          </a:p>
          <a:p>
            <a:r>
              <a:rPr lang="it-IT" dirty="0"/>
              <a:t>legittimamente realizzati sotto il profilo edilizio e </a:t>
            </a:r>
            <a:r>
              <a:rPr lang="it-IT" dirty="0" smtClean="0"/>
              <a:t>con autorizzazione </a:t>
            </a:r>
            <a:r>
              <a:rPr lang="it-IT" dirty="0"/>
              <a:t>idraulica oppure senza autorizzazione</a:t>
            </a:r>
          </a:p>
          <a:p>
            <a:r>
              <a:rPr lang="it-IT" dirty="0"/>
              <a:t>idraulica in quanto non richiesta dalla normativa </a:t>
            </a:r>
            <a:r>
              <a:rPr lang="it-IT" dirty="0" smtClean="0"/>
              <a:t>vigente al </a:t>
            </a:r>
            <a:r>
              <a:rPr lang="it-IT" dirty="0"/>
              <a:t>momento della realizzazione dell’intervento</a:t>
            </a:r>
            <a:r>
              <a:rPr lang="it-IT" b="1" dirty="0">
                <a:solidFill>
                  <a:srgbClr val="FF0000"/>
                </a:solidFill>
              </a:rPr>
              <a:t>, sono</a:t>
            </a:r>
          </a:p>
          <a:p>
            <a:r>
              <a:rPr lang="it-IT" b="1" dirty="0">
                <a:solidFill>
                  <a:srgbClr val="FF0000"/>
                </a:solidFill>
              </a:rPr>
              <a:t>consentiti</a:t>
            </a:r>
            <a:r>
              <a:rPr lang="it-IT" dirty="0"/>
              <a:t> interventi di adeguamento e ampliamento </a:t>
            </a:r>
            <a:r>
              <a:rPr lang="it-IT" dirty="0" smtClean="0"/>
              <a:t>per la </a:t>
            </a:r>
            <a:r>
              <a:rPr lang="it-IT" dirty="0"/>
              <a:t>messa in sicurezza delle infrastrutture ai sensi della</a:t>
            </a:r>
          </a:p>
          <a:p>
            <a:r>
              <a:rPr lang="it-IT" dirty="0"/>
              <a:t>normativa tecnica di riferimento</a:t>
            </a:r>
            <a:r>
              <a:rPr lang="it-IT" dirty="0" smtClean="0"/>
              <a:t>.</a:t>
            </a:r>
          </a:p>
          <a:p>
            <a:endParaRPr lang="it-IT" dirty="0"/>
          </a:p>
          <a:p>
            <a:r>
              <a:rPr lang="it-IT" dirty="0"/>
              <a:t>5. Gli interventi di cui ai commi 2, 3 e 4 </a:t>
            </a:r>
            <a:r>
              <a:rPr lang="it-IT" b="1" dirty="0" smtClean="0">
                <a:solidFill>
                  <a:srgbClr val="FF0000"/>
                </a:solidFill>
              </a:rPr>
              <a:t>sono consentiti</a:t>
            </a:r>
            <a:r>
              <a:rPr lang="it-IT" b="1" dirty="0">
                <a:solidFill>
                  <a:srgbClr val="FF0000"/>
                </a:solidFill>
              </a:rPr>
              <a:t>, previa autorizzazione della struttura </a:t>
            </a:r>
            <a:r>
              <a:rPr lang="it-IT" b="1" dirty="0" smtClean="0">
                <a:solidFill>
                  <a:srgbClr val="FF0000"/>
                </a:solidFill>
              </a:rPr>
              <a:t>regionale competente</a:t>
            </a:r>
            <a:r>
              <a:rPr lang="it-IT" dirty="0"/>
              <a:t>, che verifica la compatibilità idraulica </a:t>
            </a:r>
            <a:r>
              <a:rPr lang="it-IT" dirty="0" smtClean="0"/>
              <a:t>nel rispetto </a:t>
            </a:r>
            <a:r>
              <a:rPr lang="it-IT" dirty="0"/>
              <a:t>delle seguenti condizioni:</a:t>
            </a:r>
          </a:p>
          <a:p>
            <a:r>
              <a:rPr lang="it-IT" dirty="0"/>
              <a:t>a) sia assicurato il miglioramento o la non </a:t>
            </a:r>
            <a:r>
              <a:rPr lang="it-IT" dirty="0" smtClean="0"/>
              <a:t>alterazione del </a:t>
            </a:r>
            <a:r>
              <a:rPr lang="it-IT" dirty="0"/>
              <a:t>buon regime delle acque;</a:t>
            </a:r>
          </a:p>
          <a:p>
            <a:r>
              <a:rPr lang="it-IT" dirty="0"/>
              <a:t>b) non interferiscano con esigenze di </a:t>
            </a:r>
            <a:r>
              <a:rPr lang="it-IT" dirty="0" smtClean="0"/>
              <a:t>regimazione idraulica</a:t>
            </a:r>
            <a:r>
              <a:rPr lang="it-IT" dirty="0"/>
              <a:t>, accessibilità e manutenzione del corso </a:t>
            </a:r>
            <a:r>
              <a:rPr lang="it-IT" dirty="0" smtClean="0"/>
              <a:t>d’acqua e </a:t>
            </a:r>
            <a:r>
              <a:rPr lang="it-IT" dirty="0"/>
              <a:t>siano compatibili con la presenza di opere idrauliche</a:t>
            </a:r>
            <a:r>
              <a:rPr lang="it-IT" dirty="0" smtClean="0"/>
              <a:t>;</a:t>
            </a:r>
          </a:p>
          <a:p>
            <a:r>
              <a:rPr lang="it-IT" dirty="0" smtClean="0"/>
              <a:t> c</a:t>
            </a:r>
            <a:r>
              <a:rPr lang="it-IT" dirty="0"/>
              <a:t>) non interferiscano con la stabilità del fondo e </a:t>
            </a:r>
            <a:r>
              <a:rPr lang="it-IT" dirty="0" smtClean="0"/>
              <a:t>delle sponde</a:t>
            </a:r>
            <a:r>
              <a:rPr lang="it-IT" dirty="0"/>
              <a:t>;</a:t>
            </a:r>
          </a:p>
          <a:p>
            <a:r>
              <a:rPr lang="it-IT" dirty="0"/>
              <a:t>d) non vi sia aggravio del rischio in altre aree </a:t>
            </a:r>
            <a:r>
              <a:rPr lang="it-IT" dirty="0" smtClean="0"/>
              <a:t>derivante dalla </a:t>
            </a:r>
            <a:r>
              <a:rPr lang="it-IT" dirty="0"/>
              <a:t>realizzazione dell’intervento;</a:t>
            </a:r>
          </a:p>
          <a:p>
            <a:r>
              <a:rPr lang="it-IT" dirty="0"/>
              <a:t>e) non vi sia aggravio del rischio per le persone e </a:t>
            </a:r>
            <a:r>
              <a:rPr lang="it-IT" dirty="0" smtClean="0"/>
              <a:t>per l’immobile </a:t>
            </a:r>
            <a:r>
              <a:rPr lang="it-IT" dirty="0"/>
              <a:t>oggetto dell’intervento;</a:t>
            </a:r>
          </a:p>
          <a:p>
            <a:r>
              <a:rPr lang="it-IT" dirty="0"/>
              <a:t>f) il patrimonio edilizio esistente di cui al comma </a:t>
            </a:r>
            <a:r>
              <a:rPr lang="it-IT" dirty="0" smtClean="0"/>
              <a:t>3 sia </a:t>
            </a:r>
            <a:r>
              <a:rPr lang="it-IT" dirty="0"/>
              <a:t>inserito nel piano di protezione civile comunale </a:t>
            </a:r>
            <a:r>
              <a:rPr lang="it-IT" dirty="0" smtClean="0"/>
              <a:t>al fine </a:t>
            </a:r>
            <a:r>
              <a:rPr lang="it-IT" dirty="0"/>
              <a:t>di prevenire i danni in caso di evento </a:t>
            </a:r>
            <a:r>
              <a:rPr lang="it-IT" dirty="0" smtClean="0"/>
              <a:t>alluvionali </a:t>
            </a:r>
            <a:endParaRPr lang="it-IT" dirty="0"/>
          </a:p>
        </p:txBody>
      </p:sp>
    </p:spTree>
    <p:extLst>
      <p:ext uri="{BB962C8B-B14F-4D97-AF65-F5344CB8AC3E}">
        <p14:creationId xmlns:p14="http://schemas.microsoft.com/office/powerpoint/2010/main" val="28626757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61257" y="841829"/>
            <a:ext cx="11219543" cy="5847755"/>
          </a:xfrm>
          <a:prstGeom prst="rect">
            <a:avLst/>
          </a:prstGeom>
          <a:solidFill>
            <a:schemeClr val="accent5">
              <a:lumMod val="20000"/>
              <a:lumOff val="80000"/>
            </a:schemeClr>
          </a:solidFill>
        </p:spPr>
        <p:txBody>
          <a:bodyPr wrap="square" rtlCol="0">
            <a:spAutoFit/>
          </a:bodyPr>
          <a:lstStyle/>
          <a:p>
            <a:pPr algn="ctr"/>
            <a:r>
              <a:rPr lang="it-IT" sz="2800" dirty="0"/>
              <a:t>Art. 4</a:t>
            </a:r>
          </a:p>
          <a:p>
            <a:pPr algn="ctr"/>
            <a:r>
              <a:rPr lang="it-IT" sz="2800" dirty="0"/>
              <a:t>Interventi di adeguamento sui </a:t>
            </a:r>
            <a:r>
              <a:rPr lang="it-IT" sz="2800" dirty="0">
                <a:solidFill>
                  <a:srgbClr val="FF0000"/>
                </a:solidFill>
              </a:rPr>
              <a:t>tratti</a:t>
            </a:r>
          </a:p>
          <a:p>
            <a:pPr algn="ctr"/>
            <a:r>
              <a:rPr lang="it-IT" sz="2800" dirty="0">
                <a:solidFill>
                  <a:srgbClr val="FF0000"/>
                </a:solidFill>
              </a:rPr>
              <a:t>coperti </a:t>
            </a:r>
            <a:r>
              <a:rPr lang="it-IT" sz="2800" dirty="0"/>
              <a:t>dei corsi </a:t>
            </a:r>
            <a:r>
              <a:rPr lang="it-IT" sz="2800" dirty="0" smtClean="0"/>
              <a:t>d’acqua (</a:t>
            </a:r>
            <a:r>
              <a:rPr lang="it-IT" sz="2800" b="1" dirty="0" smtClean="0">
                <a:solidFill>
                  <a:srgbClr val="7030A0"/>
                </a:solidFill>
              </a:rPr>
              <a:t>TOMBAMENTI !</a:t>
            </a:r>
            <a:r>
              <a:rPr lang="it-IT" sz="2800" dirty="0" smtClean="0"/>
              <a:t>)</a:t>
            </a:r>
          </a:p>
          <a:p>
            <a:pPr algn="ctr"/>
            <a:endParaRPr lang="it-IT" sz="2800" dirty="0"/>
          </a:p>
          <a:p>
            <a:pPr marL="342900" indent="-342900">
              <a:buAutoNum type="arabicPeriod"/>
            </a:pPr>
            <a:r>
              <a:rPr lang="it-IT" dirty="0" smtClean="0"/>
              <a:t>Fermo </a:t>
            </a:r>
            <a:r>
              <a:rPr lang="it-IT" dirty="0"/>
              <a:t>restando quanto previsto all’articolo </a:t>
            </a:r>
            <a:r>
              <a:rPr lang="it-IT" dirty="0" smtClean="0"/>
              <a:t>115 del </a:t>
            </a:r>
            <a:r>
              <a:rPr lang="it-IT" dirty="0"/>
              <a:t>decreto legislativo 3 aprile 2006, n. 152 (Norme </a:t>
            </a:r>
            <a:r>
              <a:rPr lang="it-IT" dirty="0" smtClean="0"/>
              <a:t>in materia </a:t>
            </a:r>
            <a:r>
              <a:rPr lang="it-IT" dirty="0"/>
              <a:t>ambientale), non sono consentite le </a:t>
            </a:r>
            <a:r>
              <a:rPr lang="it-IT" dirty="0" smtClean="0"/>
              <a:t>coperture dei </a:t>
            </a:r>
            <a:r>
              <a:rPr lang="it-IT" dirty="0"/>
              <a:t>corsi d’acqua insistenti sul demanio idrico, fluviale</a:t>
            </a:r>
            <a:r>
              <a:rPr lang="it-IT" dirty="0" smtClean="0"/>
              <a:t>, lacuale </a:t>
            </a:r>
            <a:r>
              <a:rPr lang="it-IT" dirty="0"/>
              <a:t>e su tutto il reticolo idrografico di cui </a:t>
            </a:r>
            <a:r>
              <a:rPr lang="it-IT" dirty="0" smtClean="0"/>
              <a:t>all’articolo 22</a:t>
            </a:r>
            <a:r>
              <a:rPr lang="it-IT" dirty="0"/>
              <a:t>, comma 2, lettera e), della </a:t>
            </a:r>
            <a:r>
              <a:rPr lang="it-IT" dirty="0" err="1"/>
              <a:t>l.r</a:t>
            </a:r>
            <a:r>
              <a:rPr lang="it-IT" dirty="0"/>
              <a:t>. 79/2012</a:t>
            </a:r>
            <a:r>
              <a:rPr lang="it-IT" dirty="0" smtClean="0"/>
              <a:t>.</a:t>
            </a:r>
          </a:p>
          <a:p>
            <a:r>
              <a:rPr lang="it-IT" dirty="0"/>
              <a:t>2. Al fine di garantire la tutela della </a:t>
            </a:r>
            <a:r>
              <a:rPr lang="it-IT" dirty="0" smtClean="0"/>
              <a:t>pubblica incolumità</a:t>
            </a:r>
            <a:r>
              <a:rPr lang="it-IT" b="1" dirty="0"/>
              <a:t>, la Regione, nell’ambito del rilascio </a:t>
            </a:r>
            <a:r>
              <a:rPr lang="it-IT" b="1" dirty="0" smtClean="0"/>
              <a:t>della concessione </a:t>
            </a:r>
            <a:r>
              <a:rPr lang="it-IT" b="1" dirty="0"/>
              <a:t>demaniale, detta indirizzi ai </a:t>
            </a:r>
            <a:r>
              <a:rPr lang="it-IT" b="1" dirty="0" smtClean="0"/>
              <a:t>concessionari di </a:t>
            </a:r>
            <a:r>
              <a:rPr lang="it-IT" b="1" dirty="0"/>
              <a:t>cui all’articolo 6 </a:t>
            </a:r>
            <a:r>
              <a:rPr lang="it-IT" dirty="0"/>
              <a:t>per la realizzazione degli </a:t>
            </a:r>
            <a:r>
              <a:rPr lang="it-IT" dirty="0" smtClean="0"/>
              <a:t>interventi di </a:t>
            </a:r>
            <a:r>
              <a:rPr lang="it-IT" dirty="0"/>
              <a:t>adeguamento dei tratti coperti dei corsi d’acqua </a:t>
            </a:r>
            <a:r>
              <a:rPr lang="it-IT" dirty="0" smtClean="0"/>
              <a:t>atti a </a:t>
            </a:r>
            <a:r>
              <a:rPr lang="it-IT" dirty="0"/>
              <a:t>garantirne la funzionalità idraulica e la riduzione </a:t>
            </a:r>
            <a:r>
              <a:rPr lang="it-IT" dirty="0" smtClean="0"/>
              <a:t>del rischio</a:t>
            </a:r>
            <a:r>
              <a:rPr lang="it-IT" dirty="0"/>
              <a:t>, nonché a consentirne la manutenzione nel </a:t>
            </a:r>
            <a:r>
              <a:rPr lang="it-IT" dirty="0" smtClean="0"/>
              <a:t>rispetto del </a:t>
            </a:r>
            <a:r>
              <a:rPr lang="it-IT" dirty="0"/>
              <a:t>seguente ordine di priorità:</a:t>
            </a:r>
          </a:p>
          <a:p>
            <a:r>
              <a:rPr lang="it-IT" dirty="0"/>
              <a:t>a) riapertura totale del corso d’acqua;</a:t>
            </a:r>
          </a:p>
          <a:p>
            <a:r>
              <a:rPr lang="it-IT" dirty="0"/>
              <a:t>b) eventuale delocalizzazione di edifici e strutture </a:t>
            </a:r>
            <a:r>
              <a:rPr lang="it-IT" dirty="0" smtClean="0"/>
              <a:t>che interferiscono </a:t>
            </a:r>
            <a:r>
              <a:rPr lang="it-IT" dirty="0"/>
              <a:t>con le strutture del corso d’acqua;</a:t>
            </a:r>
          </a:p>
          <a:p>
            <a:r>
              <a:rPr lang="it-IT" dirty="0"/>
              <a:t>c) ampliamento della sezione esistente </a:t>
            </a:r>
            <a:r>
              <a:rPr lang="it-IT" dirty="0" smtClean="0"/>
              <a:t>esclusivamente in </a:t>
            </a:r>
            <a:r>
              <a:rPr lang="it-IT" dirty="0"/>
              <a:t>zona edificata e nel caso di dichiarata mancanza di</a:t>
            </a:r>
          </a:p>
          <a:p>
            <a:r>
              <a:rPr lang="it-IT" dirty="0"/>
              <a:t>alternative progettuali tecnicamente ed </a:t>
            </a:r>
            <a:r>
              <a:rPr lang="it-IT" dirty="0" smtClean="0"/>
              <a:t>economicamente sostenibili</a:t>
            </a:r>
            <a:r>
              <a:rPr lang="it-IT" dirty="0"/>
              <a:t>, allo scopo di ovviare a situazioni di pericolo</a:t>
            </a:r>
          </a:p>
          <a:p>
            <a:r>
              <a:rPr lang="it-IT" dirty="0"/>
              <a:t>e a garantire la tutela della pubblica incolumità, o </a:t>
            </a:r>
            <a:r>
              <a:rPr lang="it-IT" dirty="0" smtClean="0"/>
              <a:t>altre tipologie </a:t>
            </a:r>
            <a:r>
              <a:rPr lang="it-IT" dirty="0"/>
              <a:t>di interventi finalizzati alla riduzione del rischio</a:t>
            </a:r>
          </a:p>
          <a:p>
            <a:r>
              <a:rPr lang="it-IT" dirty="0"/>
              <a:t>idraulico.</a:t>
            </a:r>
          </a:p>
          <a:p>
            <a:endParaRPr lang="it-IT" sz="2800" dirty="0"/>
          </a:p>
        </p:txBody>
      </p:sp>
    </p:spTree>
    <p:extLst>
      <p:ext uri="{BB962C8B-B14F-4D97-AF65-F5344CB8AC3E}">
        <p14:creationId xmlns:p14="http://schemas.microsoft.com/office/powerpoint/2010/main" val="23903457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30899" y="428485"/>
            <a:ext cx="7848872" cy="224676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endParaRPr lang="it-IT" b="1" dirty="0" smtClean="0"/>
          </a:p>
          <a:p>
            <a:pPr algn="ctr"/>
            <a:r>
              <a:rPr lang="it-IT" b="1" dirty="0" smtClean="0">
                <a:solidFill>
                  <a:srgbClr val="7030A0"/>
                </a:solidFill>
              </a:rPr>
              <a:t>LA REGIONE TOSCANA HA GIA’ DATO UNA  DEFINIZIONE </a:t>
            </a:r>
            <a:r>
              <a:rPr lang="it-IT" b="1" dirty="0">
                <a:solidFill>
                  <a:srgbClr val="7030A0"/>
                </a:solidFill>
              </a:rPr>
              <a:t>DI TOMBAMENTO</a:t>
            </a:r>
          </a:p>
          <a:p>
            <a:pPr algn="ctr"/>
            <a:r>
              <a:rPr lang="it-IT" sz="1400" dirty="0" smtClean="0"/>
              <a:t>Con Deliberazione </a:t>
            </a:r>
            <a:r>
              <a:rPr lang="it-IT" sz="1400" dirty="0"/>
              <a:t>10 febbraio 2015, n. 9, Consiglio regionale della Toscana </a:t>
            </a:r>
          </a:p>
          <a:p>
            <a:endParaRPr lang="it-IT" dirty="0"/>
          </a:p>
          <a:p>
            <a:r>
              <a:rPr lang="it-IT" i="1" dirty="0"/>
              <a:t>“tratti </a:t>
            </a:r>
            <a:r>
              <a:rPr lang="it-IT" i="1" dirty="0"/>
              <a:t>coperti di dimensioni </a:t>
            </a:r>
            <a:r>
              <a:rPr lang="it-IT" i="1" dirty="0"/>
              <a:t>longitudinali </a:t>
            </a:r>
            <a:r>
              <a:rPr lang="it-IT" i="1" dirty="0"/>
              <a:t>superiori a </a:t>
            </a:r>
            <a:r>
              <a:rPr lang="it-IT" i="1" dirty="0"/>
              <a:t>20 metri</a:t>
            </a:r>
            <a:r>
              <a:rPr lang="it-IT" i="1" dirty="0"/>
              <a:t>, esclusi gli attraversamenti infrastrutturali e fatte salve specifiche situazioni, definite dall’autorità idraulica </a:t>
            </a:r>
            <a:r>
              <a:rPr lang="it-IT" i="1" dirty="0"/>
              <a:t> competente</a:t>
            </a:r>
            <a:r>
              <a:rPr lang="it-IT" i="1" dirty="0"/>
              <a:t>, che giustifichino valori anche superiori</a:t>
            </a:r>
            <a:r>
              <a:rPr lang="it-IT" i="1" dirty="0"/>
              <a:t>”</a:t>
            </a:r>
            <a:endParaRPr lang="it-IT" dirty="0"/>
          </a:p>
          <a:p>
            <a:endParaRPr lang="it-IT" dirty="0"/>
          </a:p>
        </p:txBody>
      </p:sp>
      <p:sp>
        <p:nvSpPr>
          <p:cNvPr id="3" name="CasellaDiTesto 2"/>
          <p:cNvSpPr txBox="1"/>
          <p:nvPr/>
        </p:nvSpPr>
        <p:spPr>
          <a:xfrm>
            <a:off x="551813" y="3650794"/>
            <a:ext cx="5299697" cy="1785104"/>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360000"/>
            <a:r>
              <a:rPr lang="it-IT" b="1" dirty="0"/>
              <a:t>Con  la Legge Regionale 21   maggio 2012, n. 21 - “Disposizioni urgenti in materia di difesa dal rischio idraulico e tutela dei corsi d’acqua</a:t>
            </a:r>
            <a:r>
              <a:rPr lang="it-IT" dirty="0"/>
              <a:t>“ ,  art. 1</a:t>
            </a:r>
            <a:r>
              <a:rPr lang="it-IT" sz="1400" dirty="0"/>
              <a:t>, c. 2: </a:t>
            </a:r>
            <a:r>
              <a:rPr lang="it-IT" sz="1400" dirty="0">
                <a:latin typeface="Arial" pitchFamily="34" charset="0"/>
                <a:cs typeface="Arial" pitchFamily="34" charset="0"/>
              </a:rPr>
              <a:t> </a:t>
            </a:r>
            <a:r>
              <a:rPr lang="it-IT" sz="1400" dirty="0" err="1">
                <a:latin typeface="Arial" pitchFamily="34" charset="0"/>
                <a:cs typeface="Arial" pitchFamily="34" charset="0"/>
              </a:rPr>
              <a:t>….</a:t>
            </a:r>
            <a:r>
              <a:rPr lang="it-IT" sz="1400" i="1" dirty="0" err="1">
                <a:latin typeface="Arial" pitchFamily="34" charset="0"/>
                <a:cs typeface="Arial" pitchFamily="34" charset="0"/>
              </a:rPr>
              <a:t>non</a:t>
            </a:r>
            <a:r>
              <a:rPr lang="it-IT" sz="1400" i="1" dirty="0">
                <a:latin typeface="Arial" pitchFamily="34" charset="0"/>
                <a:cs typeface="Arial" pitchFamily="34" charset="0"/>
              </a:rPr>
              <a:t> sono consentiti  i tombamenti  dei corsi  d’acqua  di cui al comma 1….fermo restando  quanto previsto  dall’articolo 115, comma 1  del d.lgs. 3 aprile 2006, n. 152 (</a:t>
            </a:r>
            <a:r>
              <a:rPr lang="it-IT" sz="1400" dirty="0"/>
              <a:t>Tutela delle aree di pertinenza dei corpi idrici )</a:t>
            </a:r>
            <a:r>
              <a:rPr lang="it-IT" sz="1400" i="1" dirty="0">
                <a:latin typeface="Arial" pitchFamily="34" charset="0"/>
                <a:cs typeface="Arial" pitchFamily="34" charset="0"/>
              </a:rPr>
              <a:t>….</a:t>
            </a:r>
            <a:endParaRPr lang="it-IT" i="1" dirty="0"/>
          </a:p>
        </p:txBody>
      </p:sp>
      <p:pic>
        <p:nvPicPr>
          <p:cNvPr id="4" name="Picture 3"/>
          <p:cNvPicPr>
            <a:picLocks noChangeAspect="1" noChangeArrowheads="1"/>
          </p:cNvPicPr>
          <p:nvPr/>
        </p:nvPicPr>
        <p:blipFill>
          <a:blip r:embed="rId2" cstate="print"/>
          <a:srcRect b="11378"/>
          <a:stretch>
            <a:fillRect/>
          </a:stretch>
        </p:blipFill>
        <p:spPr bwMode="auto">
          <a:xfrm>
            <a:off x="6596806" y="2765975"/>
            <a:ext cx="5348450" cy="3554741"/>
          </a:xfrm>
          <a:prstGeom prst="rect">
            <a:avLst/>
          </a:prstGeom>
          <a:noFill/>
          <a:ln w="9525">
            <a:noFill/>
            <a:miter lim="800000"/>
            <a:headEnd/>
            <a:tailEnd/>
          </a:ln>
        </p:spPr>
      </p:pic>
    </p:spTree>
    <p:extLst>
      <p:ext uri="{BB962C8B-B14F-4D97-AF65-F5344CB8AC3E}">
        <p14:creationId xmlns:p14="http://schemas.microsoft.com/office/powerpoint/2010/main" val="39609394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991544" y="1628800"/>
            <a:ext cx="8136904" cy="1938992"/>
          </a:xfrm>
          <a:prstGeom prst="rect">
            <a:avLst/>
          </a:prstGeom>
          <a:noFill/>
        </p:spPr>
        <p:txBody>
          <a:bodyPr wrap="square" rtlCol="0">
            <a:spAutoFit/>
          </a:bodyPr>
          <a:lstStyle/>
          <a:p>
            <a:r>
              <a:rPr lang="it-IT" dirty="0"/>
              <a:t>Art. 53  del </a:t>
            </a:r>
            <a:r>
              <a:rPr lang="it-IT" b="1" dirty="0"/>
              <a:t>Decreto legislativo 3 aprile 2006, n. 152,  Norme in materia ambientale:</a:t>
            </a:r>
          </a:p>
          <a:p>
            <a:endParaRPr lang="it-IT" dirty="0"/>
          </a:p>
          <a:p>
            <a:r>
              <a:rPr lang="it-IT" sz="1400" dirty="0"/>
              <a:t>1. Le disposizioni di cui alla presente sezione sono volte ad assicurare la tutela ed il risanamento del suolo e del sottosuolo, il risanamento idrogeologico del territorio tramite la prevenzione dei fenomeni di dissesto, </a:t>
            </a:r>
            <a:r>
              <a:rPr lang="it-IT" sz="1400" u="sng" dirty="0"/>
              <a:t>la messa in sicurezza delle situazioni a rischio</a:t>
            </a:r>
            <a:r>
              <a:rPr lang="it-IT" sz="1400" dirty="0"/>
              <a:t> e la lotta alla desertificazione.</a:t>
            </a:r>
          </a:p>
          <a:p>
            <a:r>
              <a:rPr lang="it-IT" sz="1400" dirty="0"/>
              <a:t>2. Per il conseguimento delle finalità di cui al comma 1, </a:t>
            </a:r>
            <a:r>
              <a:rPr lang="it-IT" sz="1400" u="sng" dirty="0"/>
              <a:t>la pubblica amministrazione svolge ogni opportuna </a:t>
            </a:r>
            <a:r>
              <a:rPr lang="it-IT" sz="1400" b="1" u="sng" dirty="0"/>
              <a:t>azione di carattere conoscitivo</a:t>
            </a:r>
            <a:r>
              <a:rPr lang="it-IT" sz="1400" u="sng" dirty="0"/>
              <a:t>, di programmazione e pianificazione degli interventi</a:t>
            </a:r>
            <a:r>
              <a:rPr lang="it-IT" sz="1400" dirty="0"/>
              <a:t>, nonché preordinata alla loro esecuzione, in conformità alle disposizioni che seguono.</a:t>
            </a:r>
            <a:endParaRPr lang="it-IT" dirty="0"/>
          </a:p>
        </p:txBody>
      </p:sp>
      <p:sp>
        <p:nvSpPr>
          <p:cNvPr id="3" name="CasellaDiTesto 2"/>
          <p:cNvSpPr txBox="1"/>
          <p:nvPr/>
        </p:nvSpPr>
        <p:spPr>
          <a:xfrm>
            <a:off x="3359696" y="548680"/>
            <a:ext cx="5256584"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it-IT" sz="2800" b="1" dirty="0"/>
              <a:t>LA NORMATIVA</a:t>
            </a:r>
            <a:endParaRPr lang="it-IT" sz="2800" b="1" dirty="0"/>
          </a:p>
        </p:txBody>
      </p:sp>
      <p:sp>
        <p:nvSpPr>
          <p:cNvPr id="4" name="CasellaDiTesto 3"/>
          <p:cNvSpPr txBox="1"/>
          <p:nvPr/>
        </p:nvSpPr>
        <p:spPr>
          <a:xfrm>
            <a:off x="2423592" y="3933056"/>
            <a:ext cx="7272808" cy="2308324"/>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it-IT" b="1" dirty="0"/>
              <a:t>ATTIVITA’ CONOSCITIVA DELLA REGIONE TOSCANA</a:t>
            </a:r>
          </a:p>
          <a:p>
            <a:pPr algn="ctr"/>
            <a:endParaRPr lang="it-IT" b="1" dirty="0"/>
          </a:p>
          <a:p>
            <a:pPr algn="ctr"/>
            <a:r>
              <a:rPr lang="it-IT" b="1" dirty="0"/>
              <a:t>Con  la Legge Regionale 27 dicembre 2012, n. 79 - "Nuova disciplina in materia di consorzi di bonifica"  la Regione Toscana  ha  individuato  il reticolo idrografico  come  </a:t>
            </a:r>
            <a:r>
              <a:rPr lang="it-IT" dirty="0"/>
              <a:t>“</a:t>
            </a:r>
            <a:r>
              <a:rPr lang="it-IT" dirty="0">
                <a:solidFill>
                  <a:srgbClr val="FF0000"/>
                </a:solidFill>
              </a:rPr>
              <a:t>l'insieme degli elementi che</a:t>
            </a:r>
          </a:p>
          <a:p>
            <a:pPr algn="ctr"/>
            <a:r>
              <a:rPr lang="it-IT" dirty="0">
                <a:solidFill>
                  <a:srgbClr val="FF0000"/>
                </a:solidFill>
              </a:rPr>
              <a:t>costituiscono il sistema drenante </a:t>
            </a:r>
            <a:r>
              <a:rPr lang="it-IT" dirty="0" err="1">
                <a:solidFill>
                  <a:srgbClr val="FF0000"/>
                </a:solidFill>
              </a:rPr>
              <a:t>alveato</a:t>
            </a:r>
            <a:r>
              <a:rPr lang="it-IT" dirty="0">
                <a:solidFill>
                  <a:srgbClr val="FF0000"/>
                </a:solidFill>
              </a:rPr>
              <a:t> del bacino idrografico</a:t>
            </a:r>
            <a:r>
              <a:rPr lang="it-IT" dirty="0"/>
              <a:t> “   (art.54  D.lgs. 152/2006) </a:t>
            </a:r>
          </a:p>
          <a:p>
            <a:endParaRPr lang="it-IT" dirty="0"/>
          </a:p>
        </p:txBody>
      </p:sp>
    </p:spTree>
    <p:extLst>
      <p:ext uri="{BB962C8B-B14F-4D97-AF65-F5344CB8AC3E}">
        <p14:creationId xmlns:p14="http://schemas.microsoft.com/office/powerpoint/2010/main" val="67582863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l="6612" t="17899" r="22887" b="6527"/>
          <a:stretch>
            <a:fillRect/>
          </a:stretch>
        </p:blipFill>
        <p:spPr bwMode="auto">
          <a:xfrm>
            <a:off x="6240016" y="1412777"/>
            <a:ext cx="3600400" cy="2411971"/>
          </a:xfrm>
          <a:prstGeom prst="rect">
            <a:avLst/>
          </a:prstGeom>
          <a:noFill/>
          <a:ln w="9525">
            <a:noFill/>
            <a:miter lim="800000"/>
            <a:headEnd/>
            <a:tailEnd/>
          </a:ln>
        </p:spPr>
      </p:pic>
      <p:pic>
        <p:nvPicPr>
          <p:cNvPr id="3" name="Picture 2"/>
          <p:cNvPicPr>
            <a:picLocks noChangeAspect="1" noChangeArrowheads="1"/>
          </p:cNvPicPr>
          <p:nvPr/>
        </p:nvPicPr>
        <p:blipFill>
          <a:blip r:embed="rId3" cstate="print"/>
          <a:srcRect l="4140" t="19875" b="5040"/>
          <a:stretch>
            <a:fillRect/>
          </a:stretch>
        </p:blipFill>
        <p:spPr bwMode="auto">
          <a:xfrm>
            <a:off x="1775520" y="3933056"/>
            <a:ext cx="4265938" cy="2088232"/>
          </a:xfrm>
          <a:prstGeom prst="rect">
            <a:avLst/>
          </a:prstGeom>
          <a:noFill/>
          <a:ln w="9525">
            <a:noFill/>
            <a:miter lim="800000"/>
            <a:headEnd/>
            <a:tailEnd/>
          </a:ln>
        </p:spPr>
      </p:pic>
      <p:pic>
        <p:nvPicPr>
          <p:cNvPr id="4" name="Picture 2"/>
          <p:cNvPicPr>
            <a:picLocks noChangeAspect="1" noChangeArrowheads="1"/>
          </p:cNvPicPr>
          <p:nvPr/>
        </p:nvPicPr>
        <p:blipFill>
          <a:blip r:embed="rId4" cstate="print"/>
          <a:srcRect l="11959" t="21262" r="9640" b="8570"/>
          <a:stretch>
            <a:fillRect/>
          </a:stretch>
        </p:blipFill>
        <p:spPr bwMode="auto">
          <a:xfrm>
            <a:off x="1775520" y="1412776"/>
            <a:ext cx="4248472" cy="2376264"/>
          </a:xfrm>
          <a:prstGeom prst="rect">
            <a:avLst/>
          </a:prstGeom>
          <a:noFill/>
          <a:ln w="9525">
            <a:noFill/>
            <a:miter lim="800000"/>
            <a:headEnd/>
            <a:tailEnd/>
          </a:ln>
        </p:spPr>
      </p:pic>
      <p:sp>
        <p:nvSpPr>
          <p:cNvPr id="5" name="CasellaDiTesto 4"/>
          <p:cNvSpPr txBox="1"/>
          <p:nvPr/>
        </p:nvSpPr>
        <p:spPr>
          <a:xfrm>
            <a:off x="6312024" y="4221088"/>
            <a:ext cx="3888432" cy="1600438"/>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it-IT" dirty="0"/>
              <a:t>Legenda</a:t>
            </a:r>
          </a:p>
          <a:p>
            <a:r>
              <a:rPr lang="it-IT" sz="1000" dirty="0"/>
              <a:t>                               tratto  facente parte </a:t>
            </a:r>
            <a:r>
              <a:rPr lang="it-IT" sz="1000" dirty="0"/>
              <a:t>del reticolo idrografico ai sensi della LR </a:t>
            </a:r>
            <a:r>
              <a:rPr lang="it-IT" sz="1000" dirty="0"/>
              <a:t>79/2012</a:t>
            </a:r>
          </a:p>
          <a:p>
            <a:endParaRPr lang="it-IT" sz="1000" dirty="0"/>
          </a:p>
          <a:p>
            <a:r>
              <a:rPr lang="it-IT" sz="1000" dirty="0"/>
              <a:t>                               tratto  non facente parte </a:t>
            </a:r>
            <a:r>
              <a:rPr lang="it-IT" sz="1000" dirty="0"/>
              <a:t>del reticolo idrografico ma rappresentabile dal </a:t>
            </a:r>
            <a:r>
              <a:rPr lang="it-IT" sz="1000" dirty="0"/>
              <a:t>punto di </a:t>
            </a:r>
            <a:r>
              <a:rPr lang="it-IT" sz="1000" dirty="0"/>
              <a:t>vista cartografico (canale di derivazione, via navigabile, </a:t>
            </a:r>
            <a:r>
              <a:rPr lang="it-IT" sz="1000" dirty="0" err="1"/>
              <a:t>scolina</a:t>
            </a:r>
            <a:r>
              <a:rPr lang="it-IT" sz="1000" dirty="0"/>
              <a:t> di </a:t>
            </a:r>
            <a:r>
              <a:rPr lang="it-IT" sz="1000" dirty="0"/>
              <a:t>campo, canalizzazione irrigua</a:t>
            </a:r>
          </a:p>
          <a:p>
            <a:endParaRPr lang="it-IT" sz="1000" dirty="0"/>
          </a:p>
          <a:p>
            <a:r>
              <a:rPr lang="it-IT" sz="1000" dirty="0"/>
              <a:t>                                tratto a geometria sotterranea</a:t>
            </a:r>
            <a:endParaRPr lang="it-IT" dirty="0"/>
          </a:p>
        </p:txBody>
      </p:sp>
      <p:cxnSp>
        <p:nvCxnSpPr>
          <p:cNvPr id="7" name="Connettore 1 6"/>
          <p:cNvCxnSpPr/>
          <p:nvPr/>
        </p:nvCxnSpPr>
        <p:spPr>
          <a:xfrm>
            <a:off x="6384032" y="4653136"/>
            <a:ext cx="79208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Connettore 1 8"/>
          <p:cNvCxnSpPr/>
          <p:nvPr/>
        </p:nvCxnSpPr>
        <p:spPr>
          <a:xfrm>
            <a:off x="6384032" y="5085184"/>
            <a:ext cx="792088"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 name="Connettore 1 9"/>
          <p:cNvCxnSpPr/>
          <p:nvPr/>
        </p:nvCxnSpPr>
        <p:spPr>
          <a:xfrm>
            <a:off x="6384032" y="5733256"/>
            <a:ext cx="792088" cy="0"/>
          </a:xfrm>
          <a:prstGeom prst="line">
            <a:avLst/>
          </a:prstGeom>
          <a:ln w="38100">
            <a:solidFill>
              <a:srgbClr val="30F05E"/>
            </a:solidFill>
          </a:ln>
        </p:spPr>
        <p:style>
          <a:lnRef idx="1">
            <a:schemeClr val="accent1"/>
          </a:lnRef>
          <a:fillRef idx="0">
            <a:schemeClr val="accent1"/>
          </a:fillRef>
          <a:effectRef idx="0">
            <a:schemeClr val="accent1"/>
          </a:effectRef>
          <a:fontRef idx="minor">
            <a:schemeClr val="tx1"/>
          </a:fontRef>
        </p:style>
      </p:cxnSp>
      <p:sp>
        <p:nvSpPr>
          <p:cNvPr id="11" name="CasellaDiTesto 10"/>
          <p:cNvSpPr txBox="1"/>
          <p:nvPr/>
        </p:nvSpPr>
        <p:spPr>
          <a:xfrm>
            <a:off x="1991544" y="260649"/>
            <a:ext cx="8280920" cy="830997"/>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it-IT" sz="2400" dirty="0"/>
              <a:t>LE  ATTIVITA’ CONOSCITIVE:</a:t>
            </a:r>
          </a:p>
          <a:p>
            <a:pPr algn="ctr"/>
            <a:r>
              <a:rPr lang="it-IT" sz="2400" dirty="0"/>
              <a:t>  </a:t>
            </a:r>
            <a:r>
              <a:rPr lang="it-IT" sz="2000" dirty="0"/>
              <a:t>il reticolo Idrografico Regione Toscana (</a:t>
            </a:r>
            <a:r>
              <a:rPr lang="it-IT" sz="2000" i="1" dirty="0"/>
              <a:t>LR 2012/79</a:t>
            </a:r>
            <a:r>
              <a:rPr lang="it-IT" sz="2000" b="1" dirty="0"/>
              <a:t>)</a:t>
            </a:r>
            <a:endParaRPr lang="it-IT" sz="2000" dirty="0"/>
          </a:p>
        </p:txBody>
      </p:sp>
      <p:sp>
        <p:nvSpPr>
          <p:cNvPr id="12" name="CasellaDiTesto 11"/>
          <p:cNvSpPr txBox="1"/>
          <p:nvPr/>
        </p:nvSpPr>
        <p:spPr>
          <a:xfrm>
            <a:off x="4583832" y="3429000"/>
            <a:ext cx="1080120" cy="369332"/>
          </a:xfrm>
          <a:prstGeom prst="rect">
            <a:avLst/>
          </a:prstGeom>
          <a:solidFill>
            <a:schemeClr val="bg1"/>
          </a:solidFill>
        </p:spPr>
        <p:txBody>
          <a:bodyPr wrap="square" rtlCol="0">
            <a:spAutoFit/>
          </a:bodyPr>
          <a:lstStyle/>
          <a:p>
            <a:r>
              <a:rPr lang="it-IT" dirty="0"/>
              <a:t>PRATO</a:t>
            </a:r>
            <a:endParaRPr lang="it-IT" dirty="0"/>
          </a:p>
        </p:txBody>
      </p:sp>
      <p:sp>
        <p:nvSpPr>
          <p:cNvPr id="13" name="CasellaDiTesto 12"/>
          <p:cNvSpPr txBox="1"/>
          <p:nvPr/>
        </p:nvSpPr>
        <p:spPr>
          <a:xfrm>
            <a:off x="8904312" y="1412776"/>
            <a:ext cx="1080120" cy="369332"/>
          </a:xfrm>
          <a:prstGeom prst="rect">
            <a:avLst/>
          </a:prstGeom>
          <a:solidFill>
            <a:schemeClr val="bg1"/>
          </a:solidFill>
        </p:spPr>
        <p:txBody>
          <a:bodyPr wrap="square" rtlCol="0">
            <a:spAutoFit/>
          </a:bodyPr>
          <a:lstStyle/>
          <a:p>
            <a:r>
              <a:rPr lang="it-IT" dirty="0"/>
              <a:t>SESTO</a:t>
            </a:r>
            <a:endParaRPr lang="it-IT" dirty="0"/>
          </a:p>
        </p:txBody>
      </p:sp>
      <p:sp>
        <p:nvSpPr>
          <p:cNvPr id="14" name="CasellaDiTesto 13"/>
          <p:cNvSpPr txBox="1"/>
          <p:nvPr/>
        </p:nvSpPr>
        <p:spPr>
          <a:xfrm>
            <a:off x="4943872" y="5661248"/>
            <a:ext cx="1080120" cy="369332"/>
          </a:xfrm>
          <a:prstGeom prst="rect">
            <a:avLst/>
          </a:prstGeom>
          <a:solidFill>
            <a:schemeClr val="bg1"/>
          </a:solidFill>
        </p:spPr>
        <p:txBody>
          <a:bodyPr wrap="square" rtlCol="0">
            <a:spAutoFit/>
          </a:bodyPr>
          <a:lstStyle/>
          <a:p>
            <a:r>
              <a:rPr lang="it-IT" dirty="0"/>
              <a:t>FIRENZE</a:t>
            </a:r>
            <a:endParaRPr lang="it-IT" dirty="0"/>
          </a:p>
        </p:txBody>
      </p:sp>
    </p:spTree>
    <p:extLst>
      <p:ext uri="{BB962C8B-B14F-4D97-AF65-F5344CB8AC3E}">
        <p14:creationId xmlns:p14="http://schemas.microsoft.com/office/powerpoint/2010/main" val="56145255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AutoShape 2" descr="Risultati immagini per tombamento affrico"/>
          <p:cNvSpPr>
            <a:spLocks noChangeAspect="1" noChangeArrowheads="1"/>
          </p:cNvSpPr>
          <p:nvPr/>
        </p:nvSpPr>
        <p:spPr bwMode="auto">
          <a:xfrm>
            <a:off x="1679576" y="-1584325"/>
            <a:ext cx="5915025" cy="3314700"/>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2292" name="AutoShape 4" descr="Risultati immagini per tombamento affrico"/>
          <p:cNvSpPr>
            <a:spLocks noChangeAspect="1" noChangeArrowheads="1"/>
          </p:cNvSpPr>
          <p:nvPr/>
        </p:nvSpPr>
        <p:spPr bwMode="auto">
          <a:xfrm>
            <a:off x="1679576" y="-1584325"/>
            <a:ext cx="5915025" cy="3314700"/>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2294" name="AutoShape 6" descr="Risultati immagini per tombamento affrico"/>
          <p:cNvSpPr>
            <a:spLocks noChangeAspect="1" noChangeArrowheads="1"/>
          </p:cNvSpPr>
          <p:nvPr/>
        </p:nvSpPr>
        <p:spPr bwMode="auto">
          <a:xfrm>
            <a:off x="1679576" y="-1584325"/>
            <a:ext cx="5915025" cy="3314700"/>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2296" name="AutoShape 8" descr="Risultati immagini per tombamento affrico"/>
          <p:cNvSpPr>
            <a:spLocks noChangeAspect="1" noChangeArrowheads="1"/>
          </p:cNvSpPr>
          <p:nvPr/>
        </p:nvSpPr>
        <p:spPr bwMode="auto">
          <a:xfrm>
            <a:off x="1679576" y="-1584325"/>
            <a:ext cx="5915025" cy="3314700"/>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8" name="CasellaDiTesto 7"/>
          <p:cNvSpPr txBox="1"/>
          <p:nvPr/>
        </p:nvSpPr>
        <p:spPr>
          <a:xfrm>
            <a:off x="1775520" y="836712"/>
            <a:ext cx="8496944"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it-IT" sz="2800" b="1" dirty="0"/>
              <a:t>OCCORRONO ULTERIORI ATTIVITA’  CONOSCITIVE</a:t>
            </a:r>
            <a:endParaRPr lang="it-IT" sz="2800" b="1" dirty="0"/>
          </a:p>
        </p:txBody>
      </p:sp>
      <p:sp>
        <p:nvSpPr>
          <p:cNvPr id="10" name="CasellaDiTesto 9"/>
          <p:cNvSpPr txBox="1"/>
          <p:nvPr/>
        </p:nvSpPr>
        <p:spPr>
          <a:xfrm>
            <a:off x="2351584" y="1628800"/>
            <a:ext cx="6984776" cy="5201424"/>
          </a:xfrm>
          <a:prstGeom prst="rect">
            <a:avLst/>
          </a:prstGeom>
          <a:noFill/>
        </p:spPr>
        <p:txBody>
          <a:bodyPr wrap="square" rtlCol="0">
            <a:spAutoFit/>
          </a:bodyPr>
          <a:lstStyle/>
          <a:p>
            <a:r>
              <a:rPr lang="it-IT" dirty="0"/>
              <a:t>Per  il raggiungimento dei fini  previsti   dal </a:t>
            </a:r>
            <a:r>
              <a:rPr lang="it-IT" dirty="0" err="1"/>
              <a:t>Dlgs</a:t>
            </a:r>
            <a:r>
              <a:rPr lang="it-IT" dirty="0"/>
              <a:t>. 152/2006, art. 53, “…..</a:t>
            </a:r>
            <a:r>
              <a:rPr lang="it-IT" u="sng" dirty="0"/>
              <a:t>  messa in sicurezza delle situazioni a rischio</a:t>
            </a:r>
            <a:r>
              <a:rPr lang="it-IT" dirty="0"/>
              <a:t> …”   è necessario  procedere  alla   quantificazione  del  rischio idraulico in AMBITO URBANO  derivante dalla presenza  dei tratti </a:t>
            </a:r>
            <a:r>
              <a:rPr lang="it-IT" dirty="0" err="1"/>
              <a:t>tombati</a:t>
            </a:r>
            <a:r>
              <a:rPr lang="it-IT" dirty="0"/>
              <a:t>.</a:t>
            </a:r>
          </a:p>
          <a:p>
            <a:endParaRPr lang="it-IT" dirty="0"/>
          </a:p>
          <a:p>
            <a:pPr algn="ctr"/>
            <a:r>
              <a:rPr lang="it-IT" sz="2400" dirty="0"/>
              <a:t>A tale scopo è necessario conoscere,  oltre all’ubicazione  dei tratti  </a:t>
            </a:r>
            <a:r>
              <a:rPr lang="it-IT" sz="2400" dirty="0" err="1"/>
              <a:t>tombati</a:t>
            </a:r>
            <a:r>
              <a:rPr lang="it-IT" sz="2400" dirty="0"/>
              <a:t>,   anche le loro caratteristiche  geometriche   e idrauliche (profilo longitudinale, sezioni trasversali, scabrezze)  per poter  valutare la  portata </a:t>
            </a:r>
            <a:r>
              <a:rPr lang="it-IT" sz="2400" b="1" dirty="0"/>
              <a:t>MASSIMA convogliabile</a:t>
            </a:r>
            <a:r>
              <a:rPr lang="it-IT" sz="2400" dirty="0"/>
              <a:t>,  e quindi le condizioni di </a:t>
            </a:r>
            <a:r>
              <a:rPr lang="it-IT" sz="2400" b="1" dirty="0"/>
              <a:t>rischio  idraulico, </a:t>
            </a:r>
            <a:r>
              <a:rPr lang="it-IT" sz="2400" dirty="0"/>
              <a:t>e  le </a:t>
            </a:r>
            <a:r>
              <a:rPr lang="it-IT" sz="2400" b="1" dirty="0"/>
              <a:t>azioni di protezione civile</a:t>
            </a:r>
            <a:r>
              <a:rPr lang="it-IT" b="1" dirty="0"/>
              <a:t>.</a:t>
            </a:r>
          </a:p>
          <a:p>
            <a:pPr algn="ctr"/>
            <a:endParaRPr lang="it-IT" dirty="0"/>
          </a:p>
          <a:p>
            <a:pPr algn="ctr"/>
            <a:r>
              <a:rPr lang="it-IT" sz="2800" b="1" dirty="0">
                <a:solidFill>
                  <a:srgbClr val="FF0000"/>
                </a:solidFill>
              </a:rPr>
              <a:t>AD OGGI  TALI  CONOSCENZE  SONO  SCARSE O   ADDIRITTURA  NULLE</a:t>
            </a:r>
            <a:endParaRPr lang="it-IT" dirty="0">
              <a:solidFill>
                <a:srgbClr val="FF0000"/>
              </a:solidFill>
            </a:endParaRPr>
          </a:p>
        </p:txBody>
      </p:sp>
    </p:spTree>
    <p:extLst>
      <p:ext uri="{BB962C8B-B14F-4D97-AF65-F5344CB8AC3E}">
        <p14:creationId xmlns:p14="http://schemas.microsoft.com/office/powerpoint/2010/main" val="29184966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0" y="711200"/>
            <a:ext cx="11974286" cy="3785652"/>
          </a:xfrm>
          <a:prstGeom prst="rect">
            <a:avLst/>
          </a:prstGeom>
          <a:noFill/>
        </p:spPr>
        <p:txBody>
          <a:bodyPr wrap="square" rtlCol="0">
            <a:spAutoFit/>
          </a:bodyPr>
          <a:lstStyle/>
          <a:p>
            <a:pPr algn="ctr"/>
            <a:r>
              <a:rPr lang="it-IT" sz="2000" b="1" dirty="0"/>
              <a:t>CAPO II</a:t>
            </a:r>
          </a:p>
          <a:p>
            <a:pPr algn="ctr"/>
            <a:r>
              <a:rPr lang="it-IT" sz="2000" b="1" dirty="0"/>
              <a:t>Gestione del rischio di alluvioni</a:t>
            </a:r>
          </a:p>
          <a:p>
            <a:pPr algn="ctr"/>
            <a:r>
              <a:rPr lang="it-IT" sz="2000" b="1" dirty="0"/>
              <a:t>Art. 7</a:t>
            </a:r>
          </a:p>
          <a:p>
            <a:pPr algn="ctr"/>
            <a:r>
              <a:rPr lang="it-IT" dirty="0"/>
              <a:t>Gestione del rischio di alluvioni negli strumenti </a:t>
            </a:r>
            <a:r>
              <a:rPr lang="it-IT" dirty="0" smtClean="0"/>
              <a:t>di pianificazione </a:t>
            </a:r>
            <a:r>
              <a:rPr lang="it-IT" dirty="0"/>
              <a:t>territoriale o urbanistica </a:t>
            </a:r>
            <a:r>
              <a:rPr lang="it-IT" dirty="0" smtClean="0"/>
              <a:t>comunale </a:t>
            </a:r>
          </a:p>
          <a:p>
            <a:r>
              <a:rPr lang="it-IT" dirty="0" smtClean="0"/>
              <a:t>1</a:t>
            </a:r>
            <a:r>
              <a:rPr lang="it-IT" dirty="0"/>
              <a:t>. Al fine di ridurre le conseguenze negative</a:t>
            </a:r>
            <a:r>
              <a:rPr lang="it-IT" dirty="0" smtClean="0"/>
              <a:t>, derivanti </a:t>
            </a:r>
            <a:r>
              <a:rPr lang="it-IT" dirty="0"/>
              <a:t>dalle alluvioni, per la salute umana, l’ambiente</a:t>
            </a:r>
            <a:r>
              <a:rPr lang="it-IT" dirty="0" smtClean="0"/>
              <a:t>, il </a:t>
            </a:r>
            <a:r>
              <a:rPr lang="it-IT" dirty="0"/>
              <a:t>patrimonio culturale nonché per le attività economiche</a:t>
            </a:r>
            <a:r>
              <a:rPr lang="it-IT" dirty="0" smtClean="0"/>
              <a:t>, i </a:t>
            </a:r>
            <a:r>
              <a:rPr lang="it-IT" dirty="0"/>
              <a:t>comuni disciplinano i diversi usi e le </a:t>
            </a:r>
            <a:r>
              <a:rPr lang="it-IT" dirty="0" smtClean="0"/>
              <a:t>trasformazioni del </a:t>
            </a:r>
            <a:r>
              <a:rPr lang="it-IT" dirty="0"/>
              <a:t>territorio nel rispetto della gestione del rischio </a:t>
            </a:r>
            <a:r>
              <a:rPr lang="it-IT" dirty="0" smtClean="0"/>
              <a:t>di alluvioni </a:t>
            </a:r>
            <a:r>
              <a:rPr lang="it-IT" dirty="0"/>
              <a:t>di cui al d.lgs. 49/2010.</a:t>
            </a:r>
          </a:p>
          <a:p>
            <a:r>
              <a:rPr lang="it-IT" dirty="0"/>
              <a:t>2. La gestione del rischio di alluvioni negli </a:t>
            </a:r>
            <a:r>
              <a:rPr lang="it-IT" dirty="0" smtClean="0"/>
              <a:t>strumenti di </a:t>
            </a:r>
            <a:r>
              <a:rPr lang="it-IT" dirty="0"/>
              <a:t>pianificazione territoriale o urbanistica comunale </a:t>
            </a:r>
            <a:r>
              <a:rPr lang="it-IT" dirty="0" smtClean="0"/>
              <a:t>è perseguita </a:t>
            </a:r>
            <a:r>
              <a:rPr lang="it-IT" dirty="0"/>
              <a:t>con riferimento allo scenario per </a:t>
            </a:r>
            <a:r>
              <a:rPr lang="it-IT" dirty="0" smtClean="0"/>
              <a:t>alluvioni poco </a:t>
            </a:r>
            <a:r>
              <a:rPr lang="it-IT" dirty="0"/>
              <a:t>frequenti</a:t>
            </a:r>
            <a:r>
              <a:rPr lang="it-IT" dirty="0" smtClean="0"/>
              <a:t>. </a:t>
            </a:r>
          </a:p>
          <a:p>
            <a:r>
              <a:rPr lang="it-IT" dirty="0" smtClean="0"/>
              <a:t>3</a:t>
            </a:r>
            <a:r>
              <a:rPr lang="it-IT" dirty="0"/>
              <a:t>. Nel rispetto delle disposizioni della </a:t>
            </a:r>
            <a:r>
              <a:rPr lang="it-IT" dirty="0" err="1"/>
              <a:t>l.r</a:t>
            </a:r>
            <a:r>
              <a:rPr lang="it-IT" dirty="0"/>
              <a:t>. 65/2014, </a:t>
            </a:r>
            <a:r>
              <a:rPr lang="it-IT" dirty="0" smtClean="0"/>
              <a:t>ai fini </a:t>
            </a:r>
            <a:r>
              <a:rPr lang="it-IT" dirty="0"/>
              <a:t>del </a:t>
            </a:r>
            <a:r>
              <a:rPr lang="it-IT" dirty="0" smtClean="0"/>
              <a:t> raggiungimento </a:t>
            </a:r>
            <a:r>
              <a:rPr lang="it-IT" dirty="0"/>
              <a:t>almeno di un livello di </a:t>
            </a:r>
            <a:r>
              <a:rPr lang="it-IT" dirty="0" smtClean="0"/>
              <a:t>rischio medio </a:t>
            </a:r>
            <a:r>
              <a:rPr lang="it-IT" dirty="0"/>
              <a:t>R2, </a:t>
            </a:r>
            <a:r>
              <a:rPr lang="it-IT" b="1" dirty="0"/>
              <a:t>i comuni, nei piani operativi o nelle </a:t>
            </a:r>
            <a:r>
              <a:rPr lang="it-IT" b="1" dirty="0" smtClean="0"/>
              <a:t>relative varianti </a:t>
            </a:r>
            <a:r>
              <a:rPr lang="it-IT" b="1" dirty="0"/>
              <a:t>o nelle varianti ai regolamenti urbanistici</a:t>
            </a:r>
            <a:r>
              <a:rPr lang="it-IT" b="1" dirty="0" smtClean="0"/>
              <a:t>, individuano </a:t>
            </a:r>
            <a:r>
              <a:rPr lang="it-IT" b="1" dirty="0"/>
              <a:t>nelle zone soggette ad alluvioni frequenti </a:t>
            </a:r>
            <a:r>
              <a:rPr lang="it-IT" b="1" dirty="0" smtClean="0"/>
              <a:t>o poco </a:t>
            </a:r>
            <a:r>
              <a:rPr lang="it-IT" b="1" dirty="0"/>
              <a:t>frequenti, le opere di cui all’articolo 8</a:t>
            </a:r>
            <a:r>
              <a:rPr lang="it-IT" dirty="0"/>
              <a:t>, </a:t>
            </a:r>
            <a:r>
              <a:rPr lang="it-IT" dirty="0" smtClean="0"/>
              <a:t>necessarie per </a:t>
            </a:r>
            <a:r>
              <a:rPr lang="it-IT" dirty="0"/>
              <a:t>l’attuazione delle trasformazioni </a:t>
            </a:r>
            <a:r>
              <a:rPr lang="it-IT" dirty="0" smtClean="0"/>
              <a:t>urbanistico-edilizie nel </a:t>
            </a:r>
            <a:r>
              <a:rPr lang="it-IT" dirty="0"/>
              <a:t>rispetto della presente legge.</a:t>
            </a:r>
          </a:p>
        </p:txBody>
      </p:sp>
      <p:sp>
        <p:nvSpPr>
          <p:cNvPr id="3" name="CasellaDiTesto 2"/>
          <p:cNvSpPr txBox="1"/>
          <p:nvPr/>
        </p:nvSpPr>
        <p:spPr>
          <a:xfrm>
            <a:off x="537029" y="4746171"/>
            <a:ext cx="10740571" cy="646331"/>
          </a:xfrm>
          <a:prstGeom prst="rect">
            <a:avLst/>
          </a:prstGeom>
          <a:solidFill>
            <a:schemeClr val="accent6">
              <a:lumMod val="40000"/>
              <a:lumOff val="60000"/>
            </a:schemeClr>
          </a:solidFill>
        </p:spPr>
        <p:txBody>
          <a:bodyPr wrap="square" rtlCol="0">
            <a:spAutoFit/>
          </a:bodyPr>
          <a:lstStyle/>
          <a:p>
            <a:r>
              <a:rPr lang="it-IT" dirty="0" smtClean="0"/>
              <a:t>Le opere per la eliminazione o riduzione delle zone allagate  possono riguardare  interventi anche importanti a scala di bacino (invasi, casse di laminazione) che il comune può non avere la competenza </a:t>
            </a:r>
            <a:endParaRPr lang="it-IT" dirty="0"/>
          </a:p>
        </p:txBody>
      </p:sp>
    </p:spTree>
    <p:extLst>
      <p:ext uri="{BB962C8B-B14F-4D97-AF65-F5344CB8AC3E}">
        <p14:creationId xmlns:p14="http://schemas.microsoft.com/office/powerpoint/2010/main" val="12381373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870857" y="928914"/>
            <a:ext cx="10479314" cy="5909310"/>
          </a:xfrm>
          <a:prstGeom prst="rect">
            <a:avLst/>
          </a:prstGeom>
          <a:noFill/>
        </p:spPr>
        <p:txBody>
          <a:bodyPr wrap="square" rtlCol="0">
            <a:spAutoFit/>
          </a:bodyPr>
          <a:lstStyle/>
          <a:p>
            <a:r>
              <a:rPr lang="it-IT" sz="2400" dirty="0"/>
              <a:t>4. In ragione della ratio della disposizione di cui al sopracitato articolo 96, comma 1, lettera f), del </a:t>
            </a:r>
            <a:r>
              <a:rPr lang="it-IT" sz="2400" dirty="0" err="1"/>
              <a:t>r.d.</a:t>
            </a:r>
            <a:r>
              <a:rPr lang="it-IT" sz="2400" dirty="0"/>
              <a:t> 523/1904 che, secondo consolidata giurisprudenza della Corte di Cassazione, ha due principali scopi: da un lato, quello di </a:t>
            </a:r>
            <a:r>
              <a:rPr lang="it-IT" sz="2400" b="1" dirty="0">
                <a:solidFill>
                  <a:srgbClr val="FF0000"/>
                </a:solidFill>
              </a:rPr>
              <a:t>tutelare la ragione pubblicistica dello sfruttamento delle acque demaniali e, dall’altro, quello di mantenere libero il deflusso delle acque scorrenti di fiumi, torrenti, canali e scolatoi pubblici, è necessario prevedere una disciplina espressamente dedicata alla regolamentazione della tutela delle acque e alla distanza dagli argini delle costruzioni;</a:t>
            </a:r>
            <a:r>
              <a:rPr lang="it-IT" sz="2400" dirty="0"/>
              <a:t> 5. Per quanto espresso al punto 4, al fine di ridurre il rischio idrogeologico e idraulico e di permettere l’accesso alle sponde e all’alveo dei corsi d’acqua per una efficace manutenzione degli stessi, è, altresì, necessario disciplinare, nel rispetto di quanto previsto dalla normativa statale e regionale di riferimento, l’uso del territorio compreso nelle fasce di cui </a:t>
            </a:r>
            <a:r>
              <a:rPr lang="it-IT" sz="2400" dirty="0">
                <a:solidFill>
                  <a:srgbClr val="FF0000"/>
                </a:solidFill>
              </a:rPr>
              <a:t>all’articolo 96, comma 1, lettera f), del </a:t>
            </a:r>
            <a:r>
              <a:rPr lang="it-IT" sz="2400" dirty="0" err="1">
                <a:solidFill>
                  <a:srgbClr val="FF0000"/>
                </a:solidFill>
              </a:rPr>
              <a:t>r.d.</a:t>
            </a:r>
            <a:r>
              <a:rPr lang="it-IT" sz="2400" dirty="0">
                <a:solidFill>
                  <a:srgbClr val="FF0000"/>
                </a:solidFill>
              </a:rPr>
              <a:t> 523/1904 </a:t>
            </a:r>
            <a:r>
              <a:rPr lang="it-IT" sz="2400" dirty="0"/>
              <a:t>e nelle aree demaniali quali alvei, golene, argini dei corsi d’acqua del reticolo idrografico di cui all’articolo </a:t>
            </a:r>
            <a:r>
              <a:rPr lang="it-IT" sz="2400" b="1" dirty="0"/>
              <a:t>22, comma 2, lettera e), della </a:t>
            </a:r>
            <a:r>
              <a:rPr lang="it-IT" sz="2400" b="1" dirty="0" err="1"/>
              <a:t>l.r</a:t>
            </a:r>
            <a:r>
              <a:rPr lang="it-IT" sz="2400" b="1" dirty="0"/>
              <a:t>. 79/2012</a:t>
            </a:r>
            <a:endParaRPr lang="it-IT" sz="2400" dirty="0"/>
          </a:p>
          <a:p>
            <a:endParaRPr lang="it-IT" dirty="0"/>
          </a:p>
        </p:txBody>
      </p:sp>
      <p:sp>
        <p:nvSpPr>
          <p:cNvPr id="3" name="CasellaDiTesto 2"/>
          <p:cNvSpPr txBox="1"/>
          <p:nvPr/>
        </p:nvSpPr>
        <p:spPr>
          <a:xfrm>
            <a:off x="2220686" y="275771"/>
            <a:ext cx="7678057" cy="369332"/>
          </a:xfrm>
          <a:prstGeom prst="rect">
            <a:avLst/>
          </a:prstGeom>
          <a:solidFill>
            <a:schemeClr val="accent4">
              <a:lumMod val="60000"/>
              <a:lumOff val="40000"/>
            </a:schemeClr>
          </a:solidFill>
        </p:spPr>
        <p:txBody>
          <a:bodyPr wrap="square" rtlCol="0">
            <a:spAutoFit/>
          </a:bodyPr>
          <a:lstStyle/>
          <a:p>
            <a:pPr algn="ctr"/>
            <a:r>
              <a:rPr lang="it-IT" b="1" dirty="0" smtClean="0"/>
              <a:t>IL RIFERIMENTO  AL RETICOLO IDROGRAFICO</a:t>
            </a:r>
            <a:endParaRPr lang="it-IT" b="1" dirty="0"/>
          </a:p>
        </p:txBody>
      </p:sp>
    </p:spTree>
    <p:extLst>
      <p:ext uri="{BB962C8B-B14F-4D97-AF65-F5344CB8AC3E}">
        <p14:creationId xmlns:p14="http://schemas.microsoft.com/office/powerpoint/2010/main" val="17310462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48343" y="246743"/>
            <a:ext cx="11684000" cy="6463308"/>
          </a:xfrm>
          <a:prstGeom prst="rect">
            <a:avLst/>
          </a:prstGeom>
          <a:noFill/>
        </p:spPr>
        <p:txBody>
          <a:bodyPr wrap="square" rtlCol="0">
            <a:spAutoFit/>
          </a:bodyPr>
          <a:lstStyle/>
          <a:p>
            <a:pPr algn="ctr"/>
            <a:r>
              <a:rPr lang="it-IT" b="1" dirty="0"/>
              <a:t>Art. 8</a:t>
            </a:r>
          </a:p>
          <a:p>
            <a:pPr algn="ctr"/>
            <a:r>
              <a:rPr lang="it-IT" b="1" dirty="0"/>
              <a:t>Opere per la gestione del rischio di alluvioni</a:t>
            </a:r>
          </a:p>
          <a:p>
            <a:r>
              <a:rPr lang="it-IT" dirty="0"/>
              <a:t>1. La gestione del rischio di alluvioni è </a:t>
            </a:r>
            <a:r>
              <a:rPr lang="it-IT" dirty="0" smtClean="0"/>
              <a:t>assicurata mediante </a:t>
            </a:r>
            <a:r>
              <a:rPr lang="it-IT" dirty="0"/>
              <a:t>la realizzazione delle seguenti opere finalizzate</a:t>
            </a:r>
          </a:p>
          <a:p>
            <a:r>
              <a:rPr lang="it-IT" dirty="0"/>
              <a:t>al raggiungimento almeno di un livello di rischio </a:t>
            </a:r>
            <a:r>
              <a:rPr lang="it-IT" dirty="0" smtClean="0"/>
              <a:t>medio R2</a:t>
            </a:r>
            <a:r>
              <a:rPr lang="it-IT" dirty="0"/>
              <a:t>:</a:t>
            </a:r>
          </a:p>
          <a:p>
            <a:r>
              <a:rPr lang="it-IT" dirty="0"/>
              <a:t>a) opere idrauliche che assicurano l’assenza </a:t>
            </a:r>
            <a:r>
              <a:rPr lang="it-IT" dirty="0" smtClean="0"/>
              <a:t>di allagamenti </a:t>
            </a:r>
            <a:r>
              <a:rPr lang="it-IT" dirty="0"/>
              <a:t>rispetto ad eventi poco frequenti;</a:t>
            </a:r>
          </a:p>
          <a:p>
            <a:r>
              <a:rPr lang="it-IT" dirty="0"/>
              <a:t>b) opere idrauliche che riducono gli allagamenti </a:t>
            </a:r>
            <a:r>
              <a:rPr lang="it-IT" dirty="0" smtClean="0"/>
              <a:t>per eventi </a:t>
            </a:r>
            <a:r>
              <a:rPr lang="it-IT" dirty="0"/>
              <a:t>poco frequenti, conseguendo almeno una </a:t>
            </a:r>
            <a:r>
              <a:rPr lang="it-IT" dirty="0" smtClean="0"/>
              <a:t>classe di </a:t>
            </a:r>
            <a:r>
              <a:rPr lang="it-IT" dirty="0"/>
              <a:t>magnitudo idraulica moderata, unitamente ad </a:t>
            </a:r>
            <a:r>
              <a:rPr lang="it-IT" dirty="0" smtClean="0"/>
              <a:t>opere di </a:t>
            </a:r>
            <a:r>
              <a:rPr lang="it-IT" dirty="0"/>
              <a:t>sopraelevazione, senza aggravio delle condizioni </a:t>
            </a:r>
            <a:r>
              <a:rPr lang="it-IT" dirty="0" smtClean="0"/>
              <a:t>di rischio </a:t>
            </a:r>
            <a:r>
              <a:rPr lang="it-IT" dirty="0"/>
              <a:t>in altre aree;</a:t>
            </a:r>
          </a:p>
          <a:p>
            <a:r>
              <a:rPr lang="it-IT" dirty="0"/>
              <a:t>c) opere di sopraelevazione, senza aggravio </a:t>
            </a:r>
            <a:r>
              <a:rPr lang="it-IT" dirty="0" smtClean="0"/>
              <a:t>delle condizioni </a:t>
            </a:r>
            <a:r>
              <a:rPr lang="it-IT" dirty="0"/>
              <a:t>di rischio in altre aree;</a:t>
            </a:r>
          </a:p>
          <a:p>
            <a:r>
              <a:rPr lang="it-IT" dirty="0"/>
              <a:t>d) interventi di difesa locale</a:t>
            </a:r>
            <a:r>
              <a:rPr lang="it-IT" dirty="0" smtClean="0"/>
              <a:t>. (</a:t>
            </a:r>
            <a:r>
              <a:rPr lang="it-IT" b="1" dirty="0" smtClean="0">
                <a:solidFill>
                  <a:srgbClr val="7030A0"/>
                </a:solidFill>
              </a:rPr>
              <a:t>QUESTI INTERVENTI NON SONO DEFINITI. Esiste per questi il non AGGRAVIO A VALLE </a:t>
            </a:r>
            <a:r>
              <a:rPr lang="it-IT" dirty="0" smtClean="0">
                <a:solidFill>
                  <a:srgbClr val="7030A0"/>
                </a:solidFill>
              </a:rPr>
              <a:t>?)</a:t>
            </a:r>
            <a:endParaRPr lang="it-IT" dirty="0">
              <a:solidFill>
                <a:srgbClr val="7030A0"/>
              </a:solidFill>
            </a:endParaRPr>
          </a:p>
          <a:p>
            <a:r>
              <a:rPr lang="it-IT" dirty="0">
                <a:solidFill>
                  <a:srgbClr val="FF0000"/>
                </a:solidFill>
              </a:rPr>
              <a:t>2. Il non aggravio delle condizioni di rischio in </a:t>
            </a:r>
            <a:r>
              <a:rPr lang="it-IT" dirty="0" smtClean="0">
                <a:solidFill>
                  <a:srgbClr val="FF0000"/>
                </a:solidFill>
              </a:rPr>
              <a:t>altre aree </a:t>
            </a:r>
            <a:r>
              <a:rPr lang="it-IT" dirty="0">
                <a:solidFill>
                  <a:srgbClr val="FF0000"/>
                </a:solidFill>
              </a:rPr>
              <a:t>è assicurato attraverso la realizzazione delle </a:t>
            </a:r>
            <a:r>
              <a:rPr lang="it-IT" dirty="0" smtClean="0">
                <a:solidFill>
                  <a:srgbClr val="FF0000"/>
                </a:solidFill>
              </a:rPr>
              <a:t>seguenti opere</a:t>
            </a:r>
            <a:r>
              <a:rPr lang="it-IT" dirty="0">
                <a:solidFill>
                  <a:srgbClr val="FF0000"/>
                </a:solidFill>
              </a:rPr>
              <a:t>:</a:t>
            </a:r>
          </a:p>
          <a:p>
            <a:r>
              <a:rPr lang="it-IT" dirty="0">
                <a:solidFill>
                  <a:srgbClr val="FF0000"/>
                </a:solidFill>
              </a:rPr>
              <a:t>a) opere o interventi che assicurino il drenaggio </a:t>
            </a:r>
            <a:r>
              <a:rPr lang="it-IT" dirty="0" smtClean="0">
                <a:solidFill>
                  <a:srgbClr val="FF0000"/>
                </a:solidFill>
              </a:rPr>
              <a:t>delle acque </a:t>
            </a:r>
            <a:r>
              <a:rPr lang="it-IT" dirty="0">
                <a:solidFill>
                  <a:srgbClr val="FF0000"/>
                </a:solidFill>
              </a:rPr>
              <a:t>verso un corpo idrico recettore garantendo il </a:t>
            </a:r>
            <a:r>
              <a:rPr lang="it-IT" dirty="0" smtClean="0">
                <a:solidFill>
                  <a:srgbClr val="FF0000"/>
                </a:solidFill>
              </a:rPr>
              <a:t>buon regime </a:t>
            </a:r>
            <a:r>
              <a:rPr lang="it-IT" dirty="0">
                <a:solidFill>
                  <a:srgbClr val="FF0000"/>
                </a:solidFill>
              </a:rPr>
              <a:t>delle acque;</a:t>
            </a:r>
          </a:p>
          <a:p>
            <a:r>
              <a:rPr lang="it-IT" dirty="0">
                <a:solidFill>
                  <a:srgbClr val="FF0000"/>
                </a:solidFill>
              </a:rPr>
              <a:t>b) opere o interventi diretti a trasferire in altre </a:t>
            </a:r>
            <a:r>
              <a:rPr lang="it-IT" dirty="0" smtClean="0">
                <a:solidFill>
                  <a:srgbClr val="FF0000"/>
                </a:solidFill>
              </a:rPr>
              <a:t>aree gli </a:t>
            </a:r>
            <a:r>
              <a:rPr lang="it-IT" dirty="0">
                <a:solidFill>
                  <a:srgbClr val="FF0000"/>
                </a:solidFill>
              </a:rPr>
              <a:t>effetti idraulici conseguenti alla realizzazione </a:t>
            </a:r>
            <a:r>
              <a:rPr lang="it-IT" dirty="0" smtClean="0">
                <a:solidFill>
                  <a:srgbClr val="FF0000"/>
                </a:solidFill>
              </a:rPr>
              <a:t>della trasformazione </a:t>
            </a:r>
            <a:r>
              <a:rPr lang="it-IT" dirty="0">
                <a:solidFill>
                  <a:srgbClr val="FF0000"/>
                </a:solidFill>
              </a:rPr>
              <a:t>urbanistico-edilizia, a condizione che:</a:t>
            </a:r>
          </a:p>
          <a:p>
            <a:r>
              <a:rPr lang="it-IT" dirty="0">
                <a:solidFill>
                  <a:srgbClr val="FF0000"/>
                </a:solidFill>
              </a:rPr>
              <a:t>1) nell’area di destinazione non si incrementi la </a:t>
            </a:r>
            <a:r>
              <a:rPr lang="it-IT" dirty="0" smtClean="0">
                <a:solidFill>
                  <a:srgbClr val="FF0000"/>
                </a:solidFill>
              </a:rPr>
              <a:t>classe di </a:t>
            </a:r>
            <a:r>
              <a:rPr lang="it-IT" dirty="0">
                <a:solidFill>
                  <a:srgbClr val="FF0000"/>
                </a:solidFill>
              </a:rPr>
              <a:t>magnitudo idraulica;</a:t>
            </a:r>
          </a:p>
          <a:p>
            <a:r>
              <a:rPr lang="it-IT" dirty="0">
                <a:solidFill>
                  <a:srgbClr val="FF0000"/>
                </a:solidFill>
              </a:rPr>
              <a:t>2) sia prevista dagli strumenti urbanistici la stipula </a:t>
            </a:r>
            <a:r>
              <a:rPr lang="it-IT" dirty="0" smtClean="0">
                <a:solidFill>
                  <a:srgbClr val="FF0000"/>
                </a:solidFill>
              </a:rPr>
              <a:t>di una </a:t>
            </a:r>
            <a:r>
              <a:rPr lang="it-IT" dirty="0">
                <a:solidFill>
                  <a:srgbClr val="FF0000"/>
                </a:solidFill>
              </a:rPr>
              <a:t>convenzione tra il proprietario delle aree </a:t>
            </a:r>
            <a:r>
              <a:rPr lang="it-IT" dirty="0" smtClean="0">
                <a:solidFill>
                  <a:srgbClr val="FF0000"/>
                </a:solidFill>
              </a:rPr>
              <a:t>interessate e </a:t>
            </a:r>
            <a:r>
              <a:rPr lang="it-IT" dirty="0">
                <a:solidFill>
                  <a:srgbClr val="FF0000"/>
                </a:solidFill>
              </a:rPr>
              <a:t>il comune prima della realizzazione dell’intervento</a:t>
            </a:r>
            <a:r>
              <a:rPr lang="it-IT" b="1" dirty="0" smtClean="0"/>
              <a:t>.  (</a:t>
            </a:r>
            <a:r>
              <a:rPr lang="it-IT" b="1" dirty="0" smtClean="0">
                <a:solidFill>
                  <a:srgbClr val="7030A0"/>
                </a:solidFill>
              </a:rPr>
              <a:t>NON SI POSSONO FARE  LE COMPENSAZIONI DI  VOLUME !!!!)</a:t>
            </a:r>
            <a:endParaRPr lang="it-IT" b="1" dirty="0">
              <a:solidFill>
                <a:srgbClr val="7030A0"/>
              </a:solidFill>
            </a:endParaRPr>
          </a:p>
          <a:p>
            <a:r>
              <a:rPr lang="it-IT" dirty="0"/>
              <a:t>3. Le opere o interventi di cui al comma 2, lettera b</a:t>
            </a:r>
            <a:r>
              <a:rPr lang="it-IT" dirty="0" smtClean="0"/>
              <a:t>), sono </a:t>
            </a:r>
            <a:r>
              <a:rPr lang="it-IT" dirty="0"/>
              <a:t>previste negli strumenti urbanistici e sono </a:t>
            </a:r>
            <a:r>
              <a:rPr lang="it-IT" dirty="0" smtClean="0"/>
              <a:t>realizzate previa </a:t>
            </a:r>
            <a:r>
              <a:rPr lang="it-IT" dirty="0"/>
              <a:t>verifica di compatibilità idraulica effettuata </a:t>
            </a:r>
            <a:r>
              <a:rPr lang="it-IT" dirty="0" smtClean="0"/>
              <a:t>dalla struttura </a:t>
            </a:r>
            <a:r>
              <a:rPr lang="it-IT" dirty="0"/>
              <a:t>regionale competente in relazione al </a:t>
            </a:r>
            <a:r>
              <a:rPr lang="it-IT" dirty="0" smtClean="0"/>
              <a:t>titolo abilitativo </a:t>
            </a:r>
            <a:r>
              <a:rPr lang="it-IT" dirty="0"/>
              <a:t>di </a:t>
            </a:r>
            <a:r>
              <a:rPr lang="it-IT" dirty="0" smtClean="0"/>
              <a:t> riferimento</a:t>
            </a:r>
            <a:r>
              <a:rPr lang="it-IT" dirty="0"/>
              <a:t>.</a:t>
            </a:r>
          </a:p>
          <a:p>
            <a:r>
              <a:rPr lang="it-IT" dirty="0"/>
              <a:t>4. Le opere idrauliche di cui al comma 1, lettere a) </a:t>
            </a:r>
            <a:r>
              <a:rPr lang="it-IT" dirty="0" smtClean="0"/>
              <a:t>e b</a:t>
            </a:r>
            <a:r>
              <a:rPr lang="it-IT" dirty="0"/>
              <a:t>), sono realizzate prima o contestualmente </a:t>
            </a:r>
            <a:r>
              <a:rPr lang="it-IT" dirty="0" smtClean="0"/>
              <a:t>all’attuazione della </a:t>
            </a:r>
            <a:r>
              <a:rPr lang="it-IT" dirty="0"/>
              <a:t>trasformazione urbanistico-edilizia. </a:t>
            </a:r>
            <a:r>
              <a:rPr lang="it-IT" dirty="0" smtClean="0"/>
              <a:t>L’attestazione di </a:t>
            </a:r>
            <a:r>
              <a:rPr lang="it-IT" dirty="0"/>
              <a:t>agibilità degli immobili oggetto delle </a:t>
            </a:r>
            <a:r>
              <a:rPr lang="it-IT" dirty="0" smtClean="0"/>
              <a:t>trasformazioni urbanistico-edilizie </a:t>
            </a:r>
            <a:r>
              <a:rPr lang="it-IT" dirty="0"/>
              <a:t>è subordinata al collaudo di tali </a:t>
            </a:r>
            <a:r>
              <a:rPr lang="it-IT" dirty="0" smtClean="0"/>
              <a:t>opere idrauliche</a:t>
            </a:r>
            <a:r>
              <a:rPr lang="it-IT" dirty="0"/>
              <a:t>.</a:t>
            </a:r>
          </a:p>
        </p:txBody>
      </p:sp>
    </p:spTree>
    <p:extLst>
      <p:ext uri="{BB962C8B-B14F-4D97-AF65-F5344CB8AC3E}">
        <p14:creationId xmlns:p14="http://schemas.microsoft.com/office/powerpoint/2010/main" val="17103811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522514" y="508000"/>
            <a:ext cx="10900229" cy="4801314"/>
          </a:xfrm>
          <a:prstGeom prst="rect">
            <a:avLst/>
          </a:prstGeom>
          <a:noFill/>
        </p:spPr>
        <p:txBody>
          <a:bodyPr wrap="square" rtlCol="0">
            <a:spAutoFit/>
          </a:bodyPr>
          <a:lstStyle/>
          <a:p>
            <a:pPr algn="ctr"/>
            <a:r>
              <a:rPr lang="it-IT" b="1" dirty="0"/>
              <a:t>Art. 11</a:t>
            </a:r>
          </a:p>
          <a:p>
            <a:pPr algn="ctr"/>
            <a:r>
              <a:rPr lang="it-IT" b="1" dirty="0"/>
              <a:t>Interventi di nuova costruzione in aree a pericolosità per</a:t>
            </a:r>
          </a:p>
          <a:p>
            <a:pPr algn="ctr"/>
            <a:r>
              <a:rPr lang="it-IT" b="1" dirty="0"/>
              <a:t>alluvioni frequenti o poco frequenti</a:t>
            </a:r>
          </a:p>
          <a:p>
            <a:r>
              <a:rPr lang="it-IT" dirty="0"/>
              <a:t>1. Nelle aree a pericolosità per alluvioni frequenti</a:t>
            </a:r>
            <a:r>
              <a:rPr lang="it-IT" dirty="0" smtClean="0"/>
              <a:t>, indipendentemente </a:t>
            </a:r>
            <a:r>
              <a:rPr lang="it-IT" dirty="0"/>
              <a:t>dalla magnitudo idraulica, possono</a:t>
            </a:r>
          </a:p>
          <a:p>
            <a:r>
              <a:rPr lang="it-IT" dirty="0"/>
              <a:t>essere realizzati interventi di nuova costruzione </a:t>
            </a:r>
            <a:r>
              <a:rPr lang="it-IT" dirty="0" smtClean="0"/>
              <a:t>a condizione </a:t>
            </a:r>
            <a:r>
              <a:rPr lang="it-IT" dirty="0"/>
              <a:t>che sia realizzata almeno una delle </a:t>
            </a:r>
            <a:r>
              <a:rPr lang="it-IT" dirty="0" smtClean="0"/>
              <a:t>opere idrauliche </a:t>
            </a:r>
            <a:r>
              <a:rPr lang="it-IT" dirty="0"/>
              <a:t>di cui all’articolo 8, comma 1, lettere a) o b</a:t>
            </a:r>
            <a:r>
              <a:rPr lang="it-IT" dirty="0" smtClean="0"/>
              <a:t>). </a:t>
            </a:r>
            <a:endParaRPr lang="it-IT" dirty="0"/>
          </a:p>
          <a:p>
            <a:r>
              <a:rPr lang="it-IT" dirty="0"/>
              <a:t>2. Fermo restando quanto disposto dagli </a:t>
            </a:r>
            <a:r>
              <a:rPr lang="it-IT" dirty="0" smtClean="0"/>
              <a:t>articoli 10</a:t>
            </a:r>
            <a:r>
              <a:rPr lang="it-IT" dirty="0"/>
              <a:t>, 12 e 13, nelle aree a pericolosità per alluvioni </a:t>
            </a:r>
            <a:r>
              <a:rPr lang="it-IT" dirty="0" smtClean="0"/>
              <a:t>poco </a:t>
            </a:r>
            <a:r>
              <a:rPr lang="it-IT" dirty="0"/>
              <a:t>frequenti, indipendentemente dalla magnitudo idraulica</a:t>
            </a:r>
            <a:r>
              <a:rPr lang="it-IT" dirty="0" smtClean="0"/>
              <a:t>, possono </a:t>
            </a:r>
            <a:r>
              <a:rPr lang="it-IT" dirty="0"/>
              <a:t>essere realizzati interventi di nuova </a:t>
            </a:r>
            <a:r>
              <a:rPr lang="it-IT" dirty="0" smtClean="0"/>
              <a:t>costruzione a </a:t>
            </a:r>
            <a:r>
              <a:rPr lang="it-IT" dirty="0"/>
              <a:t>condizione che sia realizzata almeno una delle opere </a:t>
            </a:r>
            <a:r>
              <a:rPr lang="it-IT" dirty="0" smtClean="0"/>
              <a:t>di cui </a:t>
            </a:r>
            <a:r>
              <a:rPr lang="it-IT" dirty="0"/>
              <a:t>all’articolo 8, comma 1, lettere a), b) o c).</a:t>
            </a:r>
          </a:p>
          <a:p>
            <a:r>
              <a:rPr lang="it-IT" dirty="0"/>
              <a:t>3</a:t>
            </a:r>
            <a:r>
              <a:rPr lang="it-IT" dirty="0">
                <a:solidFill>
                  <a:srgbClr val="FF0000"/>
                </a:solidFill>
              </a:rPr>
              <a:t>. Nelle aree a pericolosità per alluvioni frequenti</a:t>
            </a:r>
            <a:r>
              <a:rPr lang="it-IT" dirty="0" smtClean="0">
                <a:solidFill>
                  <a:srgbClr val="FF0000"/>
                </a:solidFill>
              </a:rPr>
              <a:t>, indipendentemente </a:t>
            </a:r>
            <a:r>
              <a:rPr lang="it-IT" dirty="0">
                <a:solidFill>
                  <a:srgbClr val="FF0000"/>
                </a:solidFill>
              </a:rPr>
              <a:t>dalla magnitudo idraulica, possono</a:t>
            </a:r>
          </a:p>
          <a:p>
            <a:r>
              <a:rPr lang="it-IT" dirty="0">
                <a:solidFill>
                  <a:srgbClr val="FF0000"/>
                </a:solidFill>
              </a:rPr>
              <a:t>essere realizzati volumi interrati a condizione che </a:t>
            </a:r>
            <a:r>
              <a:rPr lang="it-IT" dirty="0" smtClean="0">
                <a:solidFill>
                  <a:srgbClr val="FF0000"/>
                </a:solidFill>
              </a:rPr>
              <a:t>siano realizzate </a:t>
            </a:r>
            <a:r>
              <a:rPr lang="it-IT" dirty="0">
                <a:solidFill>
                  <a:srgbClr val="FF0000"/>
                </a:solidFill>
              </a:rPr>
              <a:t>le opere idrauliche di cui all’articolo 8, comma</a:t>
            </a:r>
          </a:p>
          <a:p>
            <a:r>
              <a:rPr lang="it-IT" dirty="0">
                <a:solidFill>
                  <a:srgbClr val="FF0000"/>
                </a:solidFill>
              </a:rPr>
              <a:t>1, lettera a).</a:t>
            </a:r>
          </a:p>
          <a:p>
            <a:r>
              <a:rPr lang="it-IT" dirty="0"/>
              <a:t>4. Nelle aree a pericolosità per alluvioni </a:t>
            </a:r>
            <a:r>
              <a:rPr lang="it-IT" dirty="0" smtClean="0"/>
              <a:t>poco frequenti</a:t>
            </a:r>
            <a:r>
              <a:rPr lang="it-IT" dirty="0"/>
              <a:t>, caratterizzate da magnitudo idraulica severa </a:t>
            </a:r>
            <a:r>
              <a:rPr lang="it-IT" dirty="0" smtClean="0"/>
              <a:t>o molto </a:t>
            </a:r>
            <a:r>
              <a:rPr lang="it-IT" dirty="0"/>
              <a:t>severa, possono essere realizzati volumi interrati </a:t>
            </a:r>
            <a:r>
              <a:rPr lang="it-IT" dirty="0" smtClean="0"/>
              <a:t>a condizione </a:t>
            </a:r>
            <a:r>
              <a:rPr lang="it-IT" dirty="0"/>
              <a:t>che siano realizzate le opere idrauliche di cui</a:t>
            </a:r>
          </a:p>
          <a:p>
            <a:r>
              <a:rPr lang="it-IT" dirty="0"/>
              <a:t>all’articolo 8, comma 1, lettera a), o le opere </a:t>
            </a:r>
            <a:r>
              <a:rPr lang="it-IT" dirty="0" smtClean="0"/>
              <a:t>idrauliche che </a:t>
            </a:r>
            <a:r>
              <a:rPr lang="it-IT" dirty="0"/>
              <a:t>riducono gli allagamenti per eventi poco frequenti,</a:t>
            </a:r>
          </a:p>
          <a:p>
            <a:r>
              <a:rPr lang="it-IT" dirty="0"/>
              <a:t>conseguendo almeno una classe di magnitudo </a:t>
            </a:r>
            <a:r>
              <a:rPr lang="it-IT" dirty="0" smtClean="0"/>
              <a:t>idraulica moderata </a:t>
            </a:r>
            <a:r>
              <a:rPr lang="it-IT" dirty="0"/>
              <a:t>e a condizione che non sia superato il rischio</a:t>
            </a:r>
          </a:p>
          <a:p>
            <a:r>
              <a:rPr lang="it-IT" dirty="0"/>
              <a:t>medio R2.</a:t>
            </a:r>
          </a:p>
        </p:txBody>
      </p:sp>
    </p:spTree>
    <p:extLst>
      <p:ext uri="{BB962C8B-B14F-4D97-AF65-F5344CB8AC3E}">
        <p14:creationId xmlns:p14="http://schemas.microsoft.com/office/powerpoint/2010/main" val="22417725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 y="856343"/>
            <a:ext cx="11553370" cy="2585323"/>
          </a:xfrm>
          <a:prstGeom prst="rect">
            <a:avLst/>
          </a:prstGeom>
          <a:solidFill>
            <a:schemeClr val="accent1">
              <a:lumMod val="60000"/>
              <a:lumOff val="40000"/>
            </a:schemeClr>
          </a:solidFill>
        </p:spPr>
        <p:txBody>
          <a:bodyPr wrap="square" rtlCol="0">
            <a:spAutoFit/>
          </a:bodyPr>
          <a:lstStyle/>
          <a:p>
            <a:pPr algn="ctr"/>
            <a:r>
              <a:rPr lang="it-IT" b="1" dirty="0"/>
              <a:t>Art. 12</a:t>
            </a:r>
            <a:endParaRPr lang="it-IT" b="1" dirty="0" smtClean="0"/>
          </a:p>
          <a:p>
            <a:pPr algn="ctr"/>
            <a:r>
              <a:rPr lang="it-IT" b="1" dirty="0" smtClean="0"/>
              <a:t>Interventi </a:t>
            </a:r>
            <a:r>
              <a:rPr lang="it-IT" b="1" dirty="0"/>
              <a:t>sul patrimonio edilizio esistente in aree a</a:t>
            </a:r>
          </a:p>
          <a:p>
            <a:pPr algn="ctr"/>
            <a:r>
              <a:rPr lang="it-IT" b="1" dirty="0"/>
              <a:t>pericolosità per alluvioni frequenti o poco frequenti</a:t>
            </a:r>
          </a:p>
          <a:p>
            <a:pPr marL="342900" indent="-342900">
              <a:buAutoNum type="arabicPeriod"/>
            </a:pPr>
            <a:r>
              <a:rPr lang="it-IT" dirty="0" smtClean="0"/>
              <a:t>Nelle </a:t>
            </a:r>
            <a:r>
              <a:rPr lang="it-IT" dirty="0"/>
              <a:t>aree a pericolosità per alluvioni </a:t>
            </a:r>
            <a:r>
              <a:rPr lang="it-IT" dirty="0" smtClean="0"/>
              <a:t>frequenti o </a:t>
            </a:r>
            <a:r>
              <a:rPr lang="it-IT" dirty="0"/>
              <a:t>poco frequenti, indipendentemente dalla </a:t>
            </a:r>
            <a:r>
              <a:rPr lang="it-IT" dirty="0" smtClean="0"/>
              <a:t>magnitudo idraulica</a:t>
            </a:r>
            <a:r>
              <a:rPr lang="it-IT" dirty="0"/>
              <a:t>, sul patrimonio edilizio esistente sono </a:t>
            </a:r>
            <a:r>
              <a:rPr lang="it-IT" dirty="0" smtClean="0"/>
              <a:t>consentiti tutti </a:t>
            </a:r>
            <a:r>
              <a:rPr lang="it-IT" dirty="0"/>
              <a:t>gli interventi edilizi fatto salvo quanto disposto </a:t>
            </a:r>
            <a:r>
              <a:rPr lang="it-IT" dirty="0" smtClean="0"/>
              <a:t>ai commi </a:t>
            </a:r>
            <a:r>
              <a:rPr lang="it-IT" dirty="0"/>
              <a:t>2, 3, 4, 5, 6, 7 e 8</a:t>
            </a:r>
            <a:r>
              <a:rPr lang="it-IT" dirty="0" smtClean="0"/>
              <a:t>.</a:t>
            </a:r>
          </a:p>
          <a:p>
            <a:pPr marL="342900" indent="-342900">
              <a:buAutoNum type="arabicPeriod"/>
            </a:pPr>
            <a:endParaRPr lang="it-IT" dirty="0" smtClean="0"/>
          </a:p>
          <a:p>
            <a:r>
              <a:rPr lang="it-IT" dirty="0" smtClean="0"/>
              <a:t>…………………SEGUE  UNA CASISTICA DI  INTERVENTI</a:t>
            </a:r>
          </a:p>
          <a:p>
            <a:r>
              <a:rPr lang="it-IT" dirty="0"/>
              <a:t> </a:t>
            </a:r>
            <a:r>
              <a:rPr lang="it-IT" dirty="0" smtClean="0"/>
              <a:t>                  subordinati alla realizzazione delle opere di cui  all’art. 8 comma 1 ……………………………………………………….</a:t>
            </a:r>
            <a:endParaRPr lang="it-IT" dirty="0"/>
          </a:p>
        </p:txBody>
      </p:sp>
    </p:spTree>
    <p:extLst>
      <p:ext uri="{BB962C8B-B14F-4D97-AF65-F5344CB8AC3E}">
        <p14:creationId xmlns:p14="http://schemas.microsoft.com/office/powerpoint/2010/main" val="40749937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75771" y="827314"/>
            <a:ext cx="11698515" cy="2585323"/>
          </a:xfrm>
          <a:prstGeom prst="rect">
            <a:avLst/>
          </a:prstGeom>
          <a:solidFill>
            <a:srgbClr val="FFFF00"/>
          </a:solidFill>
        </p:spPr>
        <p:txBody>
          <a:bodyPr wrap="square" rtlCol="0">
            <a:spAutoFit/>
          </a:bodyPr>
          <a:lstStyle/>
          <a:p>
            <a:pPr algn="ctr"/>
            <a:r>
              <a:rPr lang="it-IT" b="1" dirty="0"/>
              <a:t>Art. 13</a:t>
            </a:r>
          </a:p>
          <a:p>
            <a:pPr algn="ctr"/>
            <a:r>
              <a:rPr lang="it-IT" b="1" dirty="0"/>
              <a:t>Infrastrutture lineari o a rete</a:t>
            </a:r>
          </a:p>
          <a:p>
            <a:r>
              <a:rPr lang="it-IT" dirty="0"/>
              <a:t>1. Nuove infrastrutture a sviluppo lineare e </a:t>
            </a:r>
            <a:r>
              <a:rPr lang="it-IT" dirty="0" smtClean="0"/>
              <a:t>relative pertinenze </a:t>
            </a:r>
            <a:r>
              <a:rPr lang="it-IT" dirty="0"/>
              <a:t>possono essere realizzate nelle aree </a:t>
            </a:r>
            <a:r>
              <a:rPr lang="it-IT" dirty="0" smtClean="0"/>
              <a:t>a pericolosità </a:t>
            </a:r>
            <a:r>
              <a:rPr lang="it-IT" dirty="0"/>
              <a:t>per alluvioni frequenti, </a:t>
            </a:r>
            <a:r>
              <a:rPr lang="it-IT" dirty="0" smtClean="0"/>
              <a:t>indipendentemente dalla </a:t>
            </a:r>
            <a:r>
              <a:rPr lang="it-IT" dirty="0"/>
              <a:t>magnitudo idraulica, a condizione che sia </a:t>
            </a:r>
            <a:r>
              <a:rPr lang="it-IT" dirty="0" smtClean="0"/>
              <a:t>realizzata </a:t>
            </a:r>
            <a:r>
              <a:rPr lang="it-IT" dirty="0"/>
              <a:t>almeno una delle opere di cui all’articolo 8, comma 1</a:t>
            </a:r>
            <a:r>
              <a:rPr lang="it-IT" dirty="0" smtClean="0"/>
              <a:t>, lettere </a:t>
            </a:r>
            <a:r>
              <a:rPr lang="it-IT" dirty="0"/>
              <a:t>a), b) o c).</a:t>
            </a:r>
          </a:p>
          <a:p>
            <a:r>
              <a:rPr lang="it-IT" dirty="0"/>
              <a:t>2. Nuove infrastrutture a sviluppo lineare e </a:t>
            </a:r>
            <a:r>
              <a:rPr lang="it-IT" dirty="0" smtClean="0"/>
              <a:t>relative pertinenze </a:t>
            </a:r>
            <a:r>
              <a:rPr lang="it-IT" dirty="0"/>
              <a:t>possono essere realizzate nelle aree a </a:t>
            </a:r>
            <a:r>
              <a:rPr lang="it-IT" dirty="0" smtClean="0"/>
              <a:t>pericolosità per </a:t>
            </a:r>
            <a:r>
              <a:rPr lang="it-IT" dirty="0"/>
              <a:t>alluvioni poco frequenti, indipendentemente </a:t>
            </a:r>
            <a:r>
              <a:rPr lang="it-IT" dirty="0" smtClean="0"/>
              <a:t>dalla magnitudo </a:t>
            </a:r>
            <a:r>
              <a:rPr lang="it-IT" dirty="0"/>
              <a:t>idraulica, a condizione che sia assicurato </a:t>
            </a:r>
            <a:r>
              <a:rPr lang="it-IT" dirty="0" smtClean="0"/>
              <a:t>il non </a:t>
            </a:r>
            <a:r>
              <a:rPr lang="it-IT" dirty="0"/>
              <a:t>aggravio delle condizioni di rischio in altre aree, </a:t>
            </a:r>
            <a:r>
              <a:rPr lang="it-IT" dirty="0" smtClean="0"/>
              <a:t>che non </a:t>
            </a:r>
            <a:r>
              <a:rPr lang="it-IT" dirty="0"/>
              <a:t>sia superato il rischio medio R2 e che siano </a:t>
            </a:r>
            <a:r>
              <a:rPr lang="it-IT" dirty="0" smtClean="0"/>
              <a:t>previste le </a:t>
            </a:r>
            <a:r>
              <a:rPr lang="it-IT" dirty="0"/>
              <a:t>misure preventive atte a regolarne l’utilizzo in caso </a:t>
            </a:r>
            <a:r>
              <a:rPr lang="it-IT" dirty="0" smtClean="0"/>
              <a:t>di eventi </a:t>
            </a:r>
            <a:r>
              <a:rPr lang="it-IT" dirty="0"/>
              <a:t>alluvionali.</a:t>
            </a:r>
          </a:p>
        </p:txBody>
      </p:sp>
    </p:spTree>
    <p:extLst>
      <p:ext uri="{BB962C8B-B14F-4D97-AF65-F5344CB8AC3E}">
        <p14:creationId xmlns:p14="http://schemas.microsoft.com/office/powerpoint/2010/main" val="39455973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759739" y="2967335"/>
            <a:ext cx="2672527" cy="923330"/>
          </a:xfrm>
          <a:prstGeom prst="rect">
            <a:avLst/>
          </a:prstGeom>
          <a:noFill/>
        </p:spPr>
        <p:txBody>
          <a:bodyPr wrap="none" lIns="91440" tIns="45720" rIns="91440" bIns="45720">
            <a:spAutoFit/>
          </a:bodyPr>
          <a:lstStyle/>
          <a:p>
            <a:pPr algn="ctr"/>
            <a:r>
              <a:rPr lang="it-IT" sz="5400" b="1" cap="none" spc="0" dirty="0" smtClean="0">
                <a:ln w="6600">
                  <a:solidFill>
                    <a:schemeClr val="accent2"/>
                  </a:solidFill>
                  <a:prstDash val="solid"/>
                </a:ln>
                <a:solidFill>
                  <a:srgbClr val="FFFFFF"/>
                </a:solidFill>
                <a:effectLst>
                  <a:outerShdw dist="38100" dir="2700000" algn="tl" rotWithShape="0">
                    <a:schemeClr val="accent2"/>
                  </a:outerShdw>
                </a:effectLst>
              </a:rPr>
              <a:t>GRAZIE !</a:t>
            </a:r>
            <a:endParaRPr lang="it-IT"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8573646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19520" t="18638" r="28886" b="6290"/>
          <a:stretch/>
        </p:blipFill>
        <p:spPr>
          <a:xfrm>
            <a:off x="2360262" y="1128237"/>
            <a:ext cx="6624081" cy="5421556"/>
          </a:xfrm>
          <a:prstGeom prst="rect">
            <a:avLst/>
          </a:prstGeom>
        </p:spPr>
      </p:pic>
      <p:sp>
        <p:nvSpPr>
          <p:cNvPr id="3" name="CasellaDiTesto 2"/>
          <p:cNvSpPr txBox="1"/>
          <p:nvPr/>
        </p:nvSpPr>
        <p:spPr>
          <a:xfrm>
            <a:off x="856342" y="56950"/>
            <a:ext cx="10493829" cy="738664"/>
          </a:xfrm>
          <a:prstGeom prst="rect">
            <a:avLst/>
          </a:prstGeom>
          <a:solidFill>
            <a:schemeClr val="accent2">
              <a:lumMod val="40000"/>
              <a:lumOff val="60000"/>
            </a:schemeClr>
          </a:solidFill>
        </p:spPr>
        <p:txBody>
          <a:bodyPr wrap="square" rtlCol="0">
            <a:spAutoFit/>
          </a:bodyPr>
          <a:lstStyle/>
          <a:p>
            <a:r>
              <a:rPr lang="it-IT" sz="2400" dirty="0"/>
              <a:t>reticolo idrografico di cui all’articolo </a:t>
            </a:r>
            <a:r>
              <a:rPr lang="it-IT" sz="2400" b="1" dirty="0"/>
              <a:t>22, comma 2, lettera e), della </a:t>
            </a:r>
            <a:r>
              <a:rPr lang="it-IT" sz="2400" b="1" dirty="0" err="1"/>
              <a:t>l.r</a:t>
            </a:r>
            <a:r>
              <a:rPr lang="it-IT" sz="2400" b="1" dirty="0"/>
              <a:t>. </a:t>
            </a:r>
            <a:r>
              <a:rPr lang="it-IT" sz="2400" b="1" dirty="0" smtClean="0"/>
              <a:t>79/2012</a:t>
            </a:r>
          </a:p>
          <a:p>
            <a:r>
              <a:rPr lang="it-IT" dirty="0" smtClean="0"/>
              <a:t>http://geoportale.lamma.rete.toscana.it/reticolo_enti_gestori/index.html</a:t>
            </a:r>
            <a:endParaRPr lang="it-IT" dirty="0"/>
          </a:p>
        </p:txBody>
      </p:sp>
      <p:sp>
        <p:nvSpPr>
          <p:cNvPr id="5" name="Rettangolo 4"/>
          <p:cNvSpPr/>
          <p:nvPr/>
        </p:nvSpPr>
        <p:spPr>
          <a:xfrm>
            <a:off x="6226629" y="4383314"/>
            <a:ext cx="478971" cy="3048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7" name="Connettore 2 6"/>
          <p:cNvCxnSpPr/>
          <p:nvPr/>
        </p:nvCxnSpPr>
        <p:spPr>
          <a:xfrm flipH="1">
            <a:off x="6466115" y="2830286"/>
            <a:ext cx="3490685" cy="17054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CasellaDiTesto 10"/>
          <p:cNvSpPr txBox="1"/>
          <p:nvPr/>
        </p:nvSpPr>
        <p:spPr>
          <a:xfrm>
            <a:off x="9144000" y="2191657"/>
            <a:ext cx="2046514" cy="646331"/>
          </a:xfrm>
          <a:prstGeom prst="rect">
            <a:avLst/>
          </a:prstGeom>
          <a:noFill/>
        </p:spPr>
        <p:txBody>
          <a:bodyPr wrap="square" rtlCol="0">
            <a:spAutoFit/>
          </a:bodyPr>
          <a:lstStyle/>
          <a:p>
            <a:r>
              <a:rPr lang="it-IT" dirty="0" smtClean="0"/>
              <a:t>V. Particolare reticolo  area </a:t>
            </a:r>
            <a:r>
              <a:rPr lang="it-IT" dirty="0" err="1" smtClean="0"/>
              <a:t>senes</a:t>
            </a:r>
            <a:endParaRPr lang="it-IT" dirty="0"/>
          </a:p>
        </p:txBody>
      </p:sp>
    </p:spTree>
    <p:extLst>
      <p:ext uri="{BB962C8B-B14F-4D97-AF65-F5344CB8AC3E}">
        <p14:creationId xmlns:p14="http://schemas.microsoft.com/office/powerpoint/2010/main" val="4776400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6899" t="18215" b="6432"/>
          <a:stretch/>
        </p:blipFill>
        <p:spPr>
          <a:xfrm>
            <a:off x="333827" y="609541"/>
            <a:ext cx="11668343" cy="5312288"/>
          </a:xfrm>
          <a:prstGeom prst="rect">
            <a:avLst/>
          </a:prstGeom>
        </p:spPr>
      </p:pic>
      <p:sp>
        <p:nvSpPr>
          <p:cNvPr id="3" name="Rettangolo 2"/>
          <p:cNvSpPr/>
          <p:nvPr/>
        </p:nvSpPr>
        <p:spPr>
          <a:xfrm>
            <a:off x="304800" y="595086"/>
            <a:ext cx="11669486" cy="532674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asellaDiTesto 3"/>
          <p:cNvSpPr txBox="1"/>
          <p:nvPr/>
        </p:nvSpPr>
        <p:spPr>
          <a:xfrm>
            <a:off x="5994401" y="2061028"/>
            <a:ext cx="754742" cy="369332"/>
          </a:xfrm>
          <a:prstGeom prst="rect">
            <a:avLst/>
          </a:prstGeom>
          <a:noFill/>
        </p:spPr>
        <p:txBody>
          <a:bodyPr wrap="square" rtlCol="0">
            <a:spAutoFit/>
          </a:bodyPr>
          <a:lstStyle/>
          <a:p>
            <a:r>
              <a:rPr lang="it-IT" b="1" dirty="0" smtClean="0"/>
              <a:t>SIENA</a:t>
            </a:r>
            <a:endParaRPr lang="it-IT" b="1" dirty="0"/>
          </a:p>
        </p:txBody>
      </p:sp>
      <p:sp>
        <p:nvSpPr>
          <p:cNvPr id="5" name="CasellaDiTesto 4"/>
          <p:cNvSpPr txBox="1"/>
          <p:nvPr/>
        </p:nvSpPr>
        <p:spPr>
          <a:xfrm>
            <a:off x="2075543" y="159657"/>
            <a:ext cx="8098971" cy="369332"/>
          </a:xfrm>
          <a:prstGeom prst="rect">
            <a:avLst/>
          </a:prstGeom>
          <a:noFill/>
        </p:spPr>
        <p:txBody>
          <a:bodyPr wrap="square" rtlCol="0">
            <a:spAutoFit/>
          </a:bodyPr>
          <a:lstStyle/>
          <a:p>
            <a:pPr algn="ctr"/>
            <a:r>
              <a:rPr lang="it-IT" b="1" dirty="0" smtClean="0"/>
              <a:t>Reticolo </a:t>
            </a:r>
            <a:r>
              <a:rPr lang="it-IT" b="1" dirty="0" err="1" smtClean="0"/>
              <a:t>idrgrafico</a:t>
            </a:r>
            <a:r>
              <a:rPr lang="it-IT" b="1" dirty="0" smtClean="0"/>
              <a:t>  area senese</a:t>
            </a:r>
            <a:endParaRPr lang="it-IT" b="1" dirty="0"/>
          </a:p>
        </p:txBody>
      </p:sp>
    </p:spTree>
    <p:extLst>
      <p:ext uri="{BB962C8B-B14F-4D97-AF65-F5344CB8AC3E}">
        <p14:creationId xmlns:p14="http://schemas.microsoft.com/office/powerpoint/2010/main" val="7240884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779646" y="770021"/>
            <a:ext cx="10395285" cy="5632311"/>
          </a:xfrm>
          <a:prstGeom prst="rect">
            <a:avLst/>
          </a:prstGeom>
          <a:noFill/>
        </p:spPr>
        <p:txBody>
          <a:bodyPr wrap="square" rtlCol="0">
            <a:spAutoFit/>
          </a:bodyPr>
          <a:lstStyle/>
          <a:p>
            <a:r>
              <a:rPr lang="it-IT" b="1" dirty="0"/>
              <a:t>RD 523/1904 - art. 96 </a:t>
            </a:r>
            <a:r>
              <a:rPr lang="it-IT" dirty="0"/>
              <a:t>(art. 168, legge 20 marzo 1985, n. 2248, allegato F).</a:t>
            </a:r>
          </a:p>
          <a:p>
            <a:r>
              <a:rPr lang="it-IT" dirty="0"/>
              <a:t>Sono lavori ed atti vietati in modo assoluto sulle acque pubbliche, loro alvei, sponde e difese i seguenti</a:t>
            </a:r>
            <a:r>
              <a:rPr lang="it-IT" dirty="0" smtClean="0"/>
              <a:t>:</a:t>
            </a:r>
          </a:p>
          <a:p>
            <a:endParaRPr lang="it-IT" dirty="0"/>
          </a:p>
          <a:p>
            <a:r>
              <a:rPr lang="it-IT" dirty="0"/>
              <a:t>La formazione di pescaie, chiuse, petraie ed altre opere per l'esercizio della pesca, con le quali si alterasse il corso naturale delle acque. Sono eccettuate da questa disposizione le consuetudini per l’esercizio di legittime ed innocue concessioni della pesca, quando in esse si osservino le cautele od imposte negli atti delle dette concessioni, o già prescritte dall'autorità competente, o che questa potesse trovare conveniente di prescrivere;</a:t>
            </a:r>
            <a:br>
              <a:rPr lang="it-IT" dirty="0"/>
            </a:br>
            <a:r>
              <a:rPr lang="it-IT" dirty="0"/>
              <a:t>b) Le piantagioni che s'inoltrino dentro gli alvei dei fiumi, torrenti, rivi e canali, a costringerne la sezione normale e necessaria al libero deflusso delle acque; </a:t>
            </a:r>
            <a:br>
              <a:rPr lang="it-IT" dirty="0"/>
            </a:br>
            <a:r>
              <a:rPr lang="it-IT" dirty="0"/>
              <a:t>c) Lo sradicamento o l'abbruciamento dei ceppi degli alberi che sostengono le ripe dei fiumi e dei torrenti per una distanza orizzontale non minore di nove metri dalla linea a cui arrivano le acque ordinarie. Per i rivi, canali e </a:t>
            </a:r>
            <a:r>
              <a:rPr lang="it-IT" dirty="0" err="1"/>
              <a:t>scolatori</a:t>
            </a:r>
            <a:r>
              <a:rPr lang="it-IT" dirty="0"/>
              <a:t> pubblici la stessa proibizione è limitata ai piantamenti aderenti alle sponde;</a:t>
            </a:r>
            <a:br>
              <a:rPr lang="it-IT" dirty="0"/>
            </a:br>
            <a:r>
              <a:rPr lang="it-IT" dirty="0"/>
              <a:t>d) La piantagione sulle alluvioni delle sponde dei fiumi e torrenti e loro isole a distanza dalla opposta sponda minore di quella nelle rispettive località stabilita, o determinata dal prefetto, sentite le amministrazioni dei comuni interessati e l'ufficio del genio civile;</a:t>
            </a:r>
            <a:br>
              <a:rPr lang="it-IT" dirty="0"/>
            </a:br>
            <a:r>
              <a:rPr lang="it-IT" dirty="0"/>
              <a:t>e) Le piantagioni di qualunque sorta di alberi ed arbusti sul piano e sulle scarpe degli argini, loro banche e sotto banche lungo i fiumi, torrenti e canali navigabili;</a:t>
            </a:r>
            <a:br>
              <a:rPr lang="it-IT" dirty="0"/>
            </a:br>
            <a:endParaRPr lang="it-IT" dirty="0"/>
          </a:p>
          <a:p>
            <a:endParaRPr lang="it-IT" dirty="0"/>
          </a:p>
        </p:txBody>
      </p:sp>
      <p:sp>
        <p:nvSpPr>
          <p:cNvPr id="3" name="CasellaDiTesto 2"/>
          <p:cNvSpPr txBox="1"/>
          <p:nvPr/>
        </p:nvSpPr>
        <p:spPr>
          <a:xfrm>
            <a:off x="2220686" y="275771"/>
            <a:ext cx="7678057" cy="369332"/>
          </a:xfrm>
          <a:prstGeom prst="rect">
            <a:avLst/>
          </a:prstGeom>
          <a:solidFill>
            <a:schemeClr val="accent4">
              <a:lumMod val="60000"/>
              <a:lumOff val="40000"/>
            </a:schemeClr>
          </a:solidFill>
        </p:spPr>
        <p:txBody>
          <a:bodyPr wrap="square" rtlCol="0">
            <a:spAutoFit/>
          </a:bodyPr>
          <a:lstStyle/>
          <a:p>
            <a:pPr algn="ctr"/>
            <a:r>
              <a:rPr lang="it-IT" b="1" dirty="0" smtClean="0"/>
              <a:t>IL RIFERIMENTO  AL REGIO DECRETO  523/1904</a:t>
            </a:r>
            <a:endParaRPr lang="it-IT" b="1" dirty="0"/>
          </a:p>
        </p:txBody>
      </p:sp>
    </p:spTree>
    <p:extLst>
      <p:ext uri="{BB962C8B-B14F-4D97-AF65-F5344CB8AC3E}">
        <p14:creationId xmlns:p14="http://schemas.microsoft.com/office/powerpoint/2010/main" val="1390280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106905" y="1058779"/>
            <a:ext cx="9586762" cy="5909310"/>
          </a:xfrm>
          <a:prstGeom prst="rect">
            <a:avLst/>
          </a:prstGeom>
          <a:noFill/>
        </p:spPr>
        <p:txBody>
          <a:bodyPr wrap="square" rtlCol="0">
            <a:spAutoFit/>
          </a:bodyPr>
          <a:lstStyle/>
          <a:p>
            <a:r>
              <a:rPr lang="it-IT" dirty="0"/>
              <a:t>f</a:t>
            </a:r>
            <a:r>
              <a:rPr lang="it-IT" b="1" dirty="0"/>
              <a:t>) Le piantagioni di alberi e siepi, le fabbriche, gli scavi e lo </a:t>
            </a:r>
            <a:r>
              <a:rPr lang="it-IT" b="1" dirty="0" err="1"/>
              <a:t>smovimento</a:t>
            </a:r>
            <a:r>
              <a:rPr lang="it-IT" b="1" dirty="0"/>
              <a:t> del terreno a distanza dal piede degli argini e loro accessori come sopra, minore di quella stabilita dalle discipline vigenti nelle diverse località, ed in mancanza di tali discipline a distanza minore di metri quattro per le piantagioni e </a:t>
            </a:r>
            <a:r>
              <a:rPr lang="it-IT" b="1" dirty="0" err="1"/>
              <a:t>smovimento</a:t>
            </a:r>
            <a:r>
              <a:rPr lang="it-IT" b="1" dirty="0"/>
              <a:t> del terreno e di metri dieci per le fabbriche e per gli scavi</a:t>
            </a:r>
            <a:r>
              <a:rPr lang="it-IT" dirty="0" smtClean="0"/>
              <a:t>;</a:t>
            </a:r>
          </a:p>
          <a:p>
            <a:endParaRPr lang="it-IT" dirty="0"/>
          </a:p>
          <a:p>
            <a:pPr lvl="0"/>
            <a:r>
              <a:rPr lang="it-IT" dirty="0"/>
              <a:t>g) Qualunque opera o fatto che possa alterare lo stato, la forma, le dimensioni, la resistenza e la convenienza all'uso, a cui sono destinati gli argini e loro accessori come sopra, e manufatti attinenti;</a:t>
            </a:r>
            <a:br>
              <a:rPr lang="it-IT" dirty="0"/>
            </a:br>
            <a:r>
              <a:rPr lang="it-IT" dirty="0"/>
              <a:t>h) Le variazioni ed alterazioni ai ripari di difesa delle sponde dei fiumi, torrenti, rivi, canali e </a:t>
            </a:r>
            <a:r>
              <a:rPr lang="it-IT" dirty="0" err="1"/>
              <a:t>scolatori</a:t>
            </a:r>
            <a:r>
              <a:rPr lang="it-IT" dirty="0"/>
              <a:t> pubblici tanto arginati come non arginati, e ad ogni altra sorta di manufatti attinenti;</a:t>
            </a:r>
            <a:br>
              <a:rPr lang="it-IT" dirty="0"/>
            </a:br>
            <a:r>
              <a:rPr lang="it-IT" dirty="0"/>
              <a:t>i) Il pascolo e la permanenza dei bestiami sui ripari, sugli argini e loro dipendenze, nonché sulle sponde, scarpe e banchine dei pubblici canali e loro accessori;</a:t>
            </a:r>
            <a:br>
              <a:rPr lang="it-IT" dirty="0"/>
            </a:br>
            <a:r>
              <a:rPr lang="it-IT" dirty="0"/>
              <a:t>k) L'apertura di cavi, fontanili e simili a distanza dai fiumi, torrenti e canali pubblici minore di quella voluta dai regolamenti e consuetudini locali, o di quella che dall'autorità amministrativa provinciale sia riconosciuta necessaria per evita re il pericolo di diversioni e indebite sottrazioni di acque;</a:t>
            </a:r>
            <a:br>
              <a:rPr lang="it-IT" dirty="0"/>
            </a:br>
            <a:r>
              <a:rPr lang="it-IT" dirty="0"/>
              <a:t>l) Qualunque opera nell'alveo o contro le sponde dei fiumi o canali navigabili, o sulle vie alzaie, che possa nuocere alla libertà ed alla sicurezza della navigazione ed all'esercizio dei porti natanti e ponti di barche;</a:t>
            </a:r>
            <a:br>
              <a:rPr lang="it-IT" dirty="0"/>
            </a:br>
            <a:r>
              <a:rPr lang="it-IT" dirty="0"/>
              <a:t>m) I lavori od atti non autorizzati con cui si venissero a ritardare od impedire le operazioni del trasporto dei legnami a galla ai legittimi concessionari.</a:t>
            </a:r>
            <a:br>
              <a:rPr lang="it-IT" dirty="0"/>
            </a:br>
            <a:r>
              <a:rPr lang="it-IT" dirty="0"/>
              <a:t>n) Lo stabilimento di molini natanti.</a:t>
            </a:r>
          </a:p>
          <a:p>
            <a:endParaRPr lang="it-IT" dirty="0"/>
          </a:p>
        </p:txBody>
      </p:sp>
      <p:sp>
        <p:nvSpPr>
          <p:cNvPr id="3" name="CasellaDiTesto 2"/>
          <p:cNvSpPr txBox="1"/>
          <p:nvPr/>
        </p:nvSpPr>
        <p:spPr>
          <a:xfrm>
            <a:off x="2220686" y="275771"/>
            <a:ext cx="7678057" cy="369332"/>
          </a:xfrm>
          <a:prstGeom prst="rect">
            <a:avLst/>
          </a:prstGeom>
          <a:solidFill>
            <a:schemeClr val="accent4">
              <a:lumMod val="60000"/>
              <a:lumOff val="40000"/>
            </a:schemeClr>
          </a:solidFill>
        </p:spPr>
        <p:txBody>
          <a:bodyPr wrap="square" rtlCol="0">
            <a:spAutoFit/>
          </a:bodyPr>
          <a:lstStyle/>
          <a:p>
            <a:pPr algn="ctr"/>
            <a:r>
              <a:rPr lang="it-IT" b="1" dirty="0" smtClean="0"/>
              <a:t>IL RIFERIMENTO  AL REGIO DECRETO  523/1904</a:t>
            </a:r>
            <a:endParaRPr lang="it-IT" b="1" dirty="0"/>
          </a:p>
        </p:txBody>
      </p:sp>
    </p:spTree>
    <p:extLst>
      <p:ext uri="{BB962C8B-B14F-4D97-AF65-F5344CB8AC3E}">
        <p14:creationId xmlns:p14="http://schemas.microsoft.com/office/powerpoint/2010/main" val="23817072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5" name="Text Box 9"/>
          <p:cNvSpPr txBox="1">
            <a:spLocks noChangeArrowheads="1"/>
          </p:cNvSpPr>
          <p:nvPr/>
        </p:nvSpPr>
        <p:spPr bwMode="auto">
          <a:xfrm>
            <a:off x="817137" y="540456"/>
            <a:ext cx="10798629" cy="40011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000">
                <a:solidFill>
                  <a:schemeClr val="tx1"/>
                </a:solidFill>
                <a:latin typeface="Comic Sans MS" panose="030F0702030302020204" pitchFamily="66" charset="0"/>
              </a:defRPr>
            </a:lvl1pPr>
            <a:lvl2pPr marL="742950" indent="-285750" eaLnBrk="0" hangingPunct="0">
              <a:defRPr sz="2000">
                <a:solidFill>
                  <a:schemeClr val="tx1"/>
                </a:solidFill>
                <a:latin typeface="Comic Sans MS" panose="030F0702030302020204" pitchFamily="66" charset="0"/>
              </a:defRPr>
            </a:lvl2pPr>
            <a:lvl3pPr marL="1143000" indent="-228600" eaLnBrk="0" hangingPunct="0">
              <a:defRPr sz="2000">
                <a:solidFill>
                  <a:schemeClr val="tx1"/>
                </a:solidFill>
                <a:latin typeface="Comic Sans MS" panose="030F0702030302020204" pitchFamily="66" charset="0"/>
              </a:defRPr>
            </a:lvl3pPr>
            <a:lvl4pPr marL="1600200" indent="-228600" eaLnBrk="0" hangingPunct="0">
              <a:defRPr sz="2000">
                <a:solidFill>
                  <a:schemeClr val="tx1"/>
                </a:solidFill>
                <a:latin typeface="Comic Sans MS" panose="030F0702030302020204" pitchFamily="66" charset="0"/>
              </a:defRPr>
            </a:lvl4pPr>
            <a:lvl5pPr marL="2057400" indent="-228600" eaLnBrk="0" hangingPunct="0">
              <a:defRPr sz="20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0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0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0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000">
                <a:solidFill>
                  <a:schemeClr val="tx1"/>
                </a:solidFill>
                <a:latin typeface="Comic Sans MS" panose="030F0702030302020204" pitchFamily="66" charset="0"/>
              </a:defRPr>
            </a:lvl9pPr>
          </a:lstStyle>
          <a:p>
            <a:r>
              <a:rPr lang="it-IT" b="1" dirty="0" smtClean="0"/>
              <a:t>RD 523/1904 - art. 96 </a:t>
            </a:r>
            <a:r>
              <a:rPr lang="it-IT" dirty="0" smtClean="0"/>
              <a:t>(art. 168, legge 20 marzo 1985, n. 2248, allegato F).</a:t>
            </a:r>
          </a:p>
        </p:txBody>
      </p:sp>
      <p:grpSp>
        <p:nvGrpSpPr>
          <p:cNvPr id="16" name="Gruppo 15"/>
          <p:cNvGrpSpPr/>
          <p:nvPr/>
        </p:nvGrpSpPr>
        <p:grpSpPr>
          <a:xfrm>
            <a:off x="2065111" y="1712687"/>
            <a:ext cx="7630432" cy="3222976"/>
            <a:chOff x="1774825" y="1422863"/>
            <a:chExt cx="5883275" cy="2467771"/>
          </a:xfrm>
        </p:grpSpPr>
        <p:grpSp>
          <p:nvGrpSpPr>
            <p:cNvPr id="48138" name="Group 10"/>
            <p:cNvGrpSpPr>
              <a:grpSpLocks/>
            </p:cNvGrpSpPr>
            <p:nvPr/>
          </p:nvGrpSpPr>
          <p:grpSpPr bwMode="auto">
            <a:xfrm>
              <a:off x="1774825" y="1743075"/>
              <a:ext cx="5883275" cy="1922463"/>
              <a:chOff x="249" y="1162"/>
              <a:chExt cx="6105" cy="2009"/>
            </a:xfrm>
          </p:grpSpPr>
          <p:sp>
            <p:nvSpPr>
              <p:cNvPr id="48139" name="Line 11"/>
              <p:cNvSpPr>
                <a:spLocks noChangeShapeType="1"/>
              </p:cNvSpPr>
              <p:nvPr/>
            </p:nvSpPr>
            <p:spPr bwMode="auto">
              <a:xfrm flipV="1">
                <a:off x="1574" y="1429"/>
                <a:ext cx="2666" cy="11"/>
              </a:xfrm>
              <a:prstGeom prst="line">
                <a:avLst/>
              </a:prstGeom>
              <a:noFill/>
              <a:ln w="50800">
                <a:solidFill>
                  <a:srgbClr val="99CCFF"/>
                </a:solidFill>
                <a:round/>
                <a:headEnd/>
                <a:tailEnd/>
              </a:ln>
              <a:extLst>
                <a:ext uri="{909E8E84-426E-40DD-AFC4-6F175D3DCCD1}">
                  <a14:hiddenFill xmlns:a14="http://schemas.microsoft.com/office/drawing/2010/main">
                    <a:noFill/>
                  </a14:hiddenFill>
                </a:ext>
              </a:extLst>
            </p:spPr>
            <p:txBody>
              <a:bodyPr anchor="ctr"/>
              <a:lstStyle/>
              <a:p>
                <a:endParaRPr lang="it-IT"/>
              </a:p>
            </p:txBody>
          </p:sp>
          <p:pic>
            <p:nvPicPr>
              <p:cNvPr id="48140" name="Picture 12" descr="NA02446_"/>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6" y="1601"/>
                <a:ext cx="167" cy="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1" name="Picture 13" descr="NA02446_"/>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66" y="1537"/>
                <a:ext cx="167" cy="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2" name="Picture 14" descr="NA02413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5" y="1162"/>
                <a:ext cx="553" cy="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43" name="Freeform 15"/>
              <p:cNvSpPr>
                <a:spLocks/>
              </p:cNvSpPr>
              <p:nvPr/>
            </p:nvSpPr>
            <p:spPr bwMode="auto">
              <a:xfrm>
                <a:off x="5923" y="1519"/>
                <a:ext cx="274" cy="452"/>
              </a:xfrm>
              <a:custGeom>
                <a:avLst/>
                <a:gdLst>
                  <a:gd name="T0" fmla="*/ 0 w 272"/>
                  <a:gd name="T1" fmla="*/ 1845 h 318"/>
                  <a:gd name="T2" fmla="*/ 0 w 272"/>
                  <a:gd name="T3" fmla="*/ 526 h 318"/>
                  <a:gd name="T4" fmla="*/ 141 w 272"/>
                  <a:gd name="T5" fmla="*/ 0 h 318"/>
                  <a:gd name="T6" fmla="*/ 282 w 272"/>
                  <a:gd name="T7" fmla="*/ 526 h 318"/>
                  <a:gd name="T8" fmla="*/ 282 w 272"/>
                  <a:gd name="T9" fmla="*/ 1845 h 318"/>
                  <a:gd name="T10" fmla="*/ 0 w 272"/>
                  <a:gd name="T11" fmla="*/ 1845 h 318"/>
                  <a:gd name="T12" fmla="*/ 0 60000 65536"/>
                  <a:gd name="T13" fmla="*/ 0 60000 65536"/>
                  <a:gd name="T14" fmla="*/ 0 60000 65536"/>
                  <a:gd name="T15" fmla="*/ 0 60000 65536"/>
                  <a:gd name="T16" fmla="*/ 0 60000 65536"/>
                  <a:gd name="T17" fmla="*/ 0 60000 65536"/>
                  <a:gd name="T18" fmla="*/ 0 w 272"/>
                  <a:gd name="T19" fmla="*/ 0 h 318"/>
                  <a:gd name="T20" fmla="*/ 272 w 272"/>
                  <a:gd name="T21" fmla="*/ 318 h 318"/>
                </a:gdLst>
                <a:ahLst/>
                <a:cxnLst>
                  <a:cxn ang="T12">
                    <a:pos x="T0" y="T1"/>
                  </a:cxn>
                  <a:cxn ang="T13">
                    <a:pos x="T2" y="T3"/>
                  </a:cxn>
                  <a:cxn ang="T14">
                    <a:pos x="T4" y="T5"/>
                  </a:cxn>
                  <a:cxn ang="T15">
                    <a:pos x="T6" y="T7"/>
                  </a:cxn>
                  <a:cxn ang="T16">
                    <a:pos x="T8" y="T9"/>
                  </a:cxn>
                  <a:cxn ang="T17">
                    <a:pos x="T10" y="T11"/>
                  </a:cxn>
                </a:cxnLst>
                <a:rect l="T18" t="T19" r="T20" b="T21"/>
                <a:pathLst>
                  <a:path w="272" h="318">
                    <a:moveTo>
                      <a:pt x="0" y="318"/>
                    </a:moveTo>
                    <a:lnTo>
                      <a:pt x="0" y="91"/>
                    </a:lnTo>
                    <a:lnTo>
                      <a:pt x="136" y="0"/>
                    </a:lnTo>
                    <a:lnTo>
                      <a:pt x="272" y="91"/>
                    </a:lnTo>
                    <a:lnTo>
                      <a:pt x="272" y="318"/>
                    </a:lnTo>
                    <a:lnTo>
                      <a:pt x="0" y="318"/>
                    </a:lnTo>
                    <a:close/>
                  </a:path>
                </a:pathLst>
              </a:custGeom>
              <a:solidFill>
                <a:srgbClr val="FFFF00"/>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endParaRPr lang="it-IT"/>
              </a:p>
            </p:txBody>
          </p:sp>
          <p:sp>
            <p:nvSpPr>
              <p:cNvPr id="48144" name="Freeform 16"/>
              <p:cNvSpPr>
                <a:spLocks/>
              </p:cNvSpPr>
              <p:nvPr/>
            </p:nvSpPr>
            <p:spPr bwMode="auto">
              <a:xfrm>
                <a:off x="5933" y="1498"/>
                <a:ext cx="274" cy="130"/>
              </a:xfrm>
              <a:custGeom>
                <a:avLst/>
                <a:gdLst>
                  <a:gd name="T0" fmla="*/ 282 w 272"/>
                  <a:gd name="T1" fmla="*/ 543 h 91"/>
                  <a:gd name="T2" fmla="*/ 141 w 272"/>
                  <a:gd name="T3" fmla="*/ 0 h 91"/>
                  <a:gd name="T4" fmla="*/ 0 w 272"/>
                  <a:gd name="T5" fmla="*/ 543 h 91"/>
                  <a:gd name="T6" fmla="*/ 0 60000 65536"/>
                  <a:gd name="T7" fmla="*/ 0 60000 65536"/>
                  <a:gd name="T8" fmla="*/ 0 60000 65536"/>
                  <a:gd name="T9" fmla="*/ 0 w 272"/>
                  <a:gd name="T10" fmla="*/ 0 h 91"/>
                  <a:gd name="T11" fmla="*/ 272 w 272"/>
                  <a:gd name="T12" fmla="*/ 91 h 91"/>
                </a:gdLst>
                <a:ahLst/>
                <a:cxnLst>
                  <a:cxn ang="T6">
                    <a:pos x="T0" y="T1"/>
                  </a:cxn>
                  <a:cxn ang="T7">
                    <a:pos x="T2" y="T3"/>
                  </a:cxn>
                  <a:cxn ang="T8">
                    <a:pos x="T4" y="T5"/>
                  </a:cxn>
                </a:cxnLst>
                <a:rect l="T9" t="T10" r="T11" b="T12"/>
                <a:pathLst>
                  <a:path w="272" h="91">
                    <a:moveTo>
                      <a:pt x="272" y="91"/>
                    </a:moveTo>
                    <a:lnTo>
                      <a:pt x="136" y="0"/>
                    </a:lnTo>
                    <a:lnTo>
                      <a:pt x="0" y="91"/>
                    </a:lnTo>
                  </a:path>
                </a:pathLst>
              </a:custGeom>
              <a:noFill/>
              <a:ln w="25400" cap="flat" cmpd="sng">
                <a:solidFill>
                  <a:srgbClr val="B20000"/>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it-IT"/>
              </a:p>
            </p:txBody>
          </p:sp>
          <p:sp>
            <p:nvSpPr>
              <p:cNvPr id="48145" name="Line 17"/>
              <p:cNvSpPr>
                <a:spLocks noChangeShapeType="1"/>
              </p:cNvSpPr>
              <p:nvPr/>
            </p:nvSpPr>
            <p:spPr bwMode="auto">
              <a:xfrm>
                <a:off x="6207" y="1628"/>
                <a:ext cx="0" cy="322"/>
              </a:xfrm>
              <a:prstGeom prst="line">
                <a:avLst/>
              </a:prstGeom>
              <a:noFill/>
              <a:ln w="25400">
                <a:solidFill>
                  <a:srgbClr val="FF6600"/>
                </a:solidFill>
                <a:round/>
                <a:headEnd/>
                <a:tailEnd/>
              </a:ln>
              <a:extLst>
                <a:ext uri="{909E8E84-426E-40DD-AFC4-6F175D3DCCD1}">
                  <a14:hiddenFill xmlns:a14="http://schemas.microsoft.com/office/drawing/2010/main">
                    <a:noFill/>
                  </a14:hiddenFill>
                </a:ext>
              </a:extLst>
            </p:spPr>
            <p:txBody>
              <a:bodyPr anchor="ctr"/>
              <a:lstStyle/>
              <a:p>
                <a:endParaRPr lang="it-IT"/>
              </a:p>
            </p:txBody>
          </p:sp>
          <p:sp>
            <p:nvSpPr>
              <p:cNvPr id="48146" name="Line 18"/>
              <p:cNvSpPr>
                <a:spLocks noChangeShapeType="1"/>
              </p:cNvSpPr>
              <p:nvPr/>
            </p:nvSpPr>
            <p:spPr bwMode="auto">
              <a:xfrm>
                <a:off x="5933" y="1628"/>
                <a:ext cx="0" cy="322"/>
              </a:xfrm>
              <a:prstGeom prst="line">
                <a:avLst/>
              </a:prstGeom>
              <a:noFill/>
              <a:ln w="25400">
                <a:solidFill>
                  <a:srgbClr val="FF6600"/>
                </a:solidFill>
                <a:round/>
                <a:headEnd/>
                <a:tailEnd/>
              </a:ln>
              <a:extLst>
                <a:ext uri="{909E8E84-426E-40DD-AFC4-6F175D3DCCD1}">
                  <a14:hiddenFill xmlns:a14="http://schemas.microsoft.com/office/drawing/2010/main">
                    <a:noFill/>
                  </a14:hiddenFill>
                </a:ext>
              </a:extLst>
            </p:spPr>
            <p:txBody>
              <a:bodyPr anchor="ctr"/>
              <a:lstStyle/>
              <a:p>
                <a:endParaRPr lang="it-IT"/>
              </a:p>
            </p:txBody>
          </p:sp>
          <p:sp>
            <p:nvSpPr>
              <p:cNvPr id="48148" name="Freeform 20"/>
              <p:cNvSpPr>
                <a:spLocks/>
              </p:cNvSpPr>
              <p:nvPr/>
            </p:nvSpPr>
            <p:spPr bwMode="auto">
              <a:xfrm>
                <a:off x="1564" y="1429"/>
                <a:ext cx="2721" cy="1723"/>
              </a:xfrm>
              <a:custGeom>
                <a:avLst/>
                <a:gdLst>
                  <a:gd name="T0" fmla="*/ 2721 w 2721"/>
                  <a:gd name="T1" fmla="*/ 0 h 1723"/>
                  <a:gd name="T2" fmla="*/ 2630 w 2721"/>
                  <a:gd name="T3" fmla="*/ 499 h 1723"/>
                  <a:gd name="T4" fmla="*/ 2177 w 2721"/>
                  <a:gd name="T5" fmla="*/ 635 h 1723"/>
                  <a:gd name="T6" fmla="*/ 2086 w 2721"/>
                  <a:gd name="T7" fmla="*/ 907 h 1723"/>
                  <a:gd name="T8" fmla="*/ 1950 w 2721"/>
                  <a:gd name="T9" fmla="*/ 998 h 1723"/>
                  <a:gd name="T10" fmla="*/ 1814 w 2721"/>
                  <a:gd name="T11" fmla="*/ 1542 h 1723"/>
                  <a:gd name="T12" fmla="*/ 1678 w 2721"/>
                  <a:gd name="T13" fmla="*/ 1678 h 1723"/>
                  <a:gd name="T14" fmla="*/ 1496 w 2721"/>
                  <a:gd name="T15" fmla="*/ 1723 h 1723"/>
                  <a:gd name="T16" fmla="*/ 1224 w 2721"/>
                  <a:gd name="T17" fmla="*/ 1678 h 1723"/>
                  <a:gd name="T18" fmla="*/ 997 w 2721"/>
                  <a:gd name="T19" fmla="*/ 1497 h 1723"/>
                  <a:gd name="T20" fmla="*/ 952 w 2721"/>
                  <a:gd name="T21" fmla="*/ 1270 h 1723"/>
                  <a:gd name="T22" fmla="*/ 816 w 2721"/>
                  <a:gd name="T23" fmla="*/ 1179 h 1723"/>
                  <a:gd name="T24" fmla="*/ 725 w 2721"/>
                  <a:gd name="T25" fmla="*/ 998 h 1723"/>
                  <a:gd name="T26" fmla="*/ 544 w 2721"/>
                  <a:gd name="T27" fmla="*/ 544 h 1723"/>
                  <a:gd name="T28" fmla="*/ 90 w 2721"/>
                  <a:gd name="T29" fmla="*/ 453 h 1723"/>
                  <a:gd name="T30" fmla="*/ 0 w 2721"/>
                  <a:gd name="T31" fmla="*/ 0 h 172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721"/>
                  <a:gd name="T49" fmla="*/ 0 h 1723"/>
                  <a:gd name="T50" fmla="*/ 2721 w 2721"/>
                  <a:gd name="T51" fmla="*/ 1723 h 172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721" h="1723">
                    <a:moveTo>
                      <a:pt x="2721" y="0"/>
                    </a:moveTo>
                    <a:lnTo>
                      <a:pt x="2630" y="499"/>
                    </a:lnTo>
                    <a:lnTo>
                      <a:pt x="2177" y="635"/>
                    </a:lnTo>
                    <a:lnTo>
                      <a:pt x="2086" y="907"/>
                    </a:lnTo>
                    <a:lnTo>
                      <a:pt x="1950" y="998"/>
                    </a:lnTo>
                    <a:lnTo>
                      <a:pt x="1814" y="1542"/>
                    </a:lnTo>
                    <a:lnTo>
                      <a:pt x="1678" y="1678"/>
                    </a:lnTo>
                    <a:lnTo>
                      <a:pt x="1496" y="1723"/>
                    </a:lnTo>
                    <a:lnTo>
                      <a:pt x="1224" y="1678"/>
                    </a:lnTo>
                    <a:lnTo>
                      <a:pt x="997" y="1497"/>
                    </a:lnTo>
                    <a:lnTo>
                      <a:pt x="952" y="1270"/>
                    </a:lnTo>
                    <a:lnTo>
                      <a:pt x="816" y="1179"/>
                    </a:lnTo>
                    <a:lnTo>
                      <a:pt x="725" y="998"/>
                    </a:lnTo>
                    <a:lnTo>
                      <a:pt x="544" y="544"/>
                    </a:lnTo>
                    <a:lnTo>
                      <a:pt x="90" y="453"/>
                    </a:lnTo>
                    <a:lnTo>
                      <a:pt x="0" y="0"/>
                    </a:lnTo>
                  </a:path>
                </a:pathLst>
              </a:custGeom>
              <a:solidFill>
                <a:srgbClr val="99CCFF">
                  <a:alpha val="50195"/>
                </a:srgbClr>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endParaRPr lang="it-IT"/>
              </a:p>
            </p:txBody>
          </p:sp>
          <p:grpSp>
            <p:nvGrpSpPr>
              <p:cNvPr id="48157" name="Group 29"/>
              <p:cNvGrpSpPr>
                <a:grpSpLocks/>
              </p:cNvGrpSpPr>
              <p:nvPr/>
            </p:nvGrpSpPr>
            <p:grpSpPr bwMode="auto">
              <a:xfrm>
                <a:off x="249" y="1214"/>
                <a:ext cx="6105" cy="1957"/>
                <a:chOff x="204" y="1797"/>
                <a:chExt cx="6053" cy="1376"/>
              </a:xfrm>
            </p:grpSpPr>
            <p:sp>
              <p:nvSpPr>
                <p:cNvPr id="48159" name="Freeform 30"/>
                <p:cNvSpPr>
                  <a:spLocks/>
                </p:cNvSpPr>
                <p:nvPr/>
              </p:nvSpPr>
              <p:spPr bwMode="auto">
                <a:xfrm>
                  <a:off x="204" y="1797"/>
                  <a:ext cx="1860" cy="544"/>
                </a:xfrm>
                <a:custGeom>
                  <a:avLst/>
                  <a:gdLst>
                    <a:gd name="T0" fmla="*/ 0 w 1860"/>
                    <a:gd name="T1" fmla="*/ 499 h 544"/>
                    <a:gd name="T2" fmla="*/ 181 w 1860"/>
                    <a:gd name="T3" fmla="*/ 544 h 544"/>
                    <a:gd name="T4" fmla="*/ 408 w 1860"/>
                    <a:gd name="T5" fmla="*/ 544 h 544"/>
                    <a:gd name="T6" fmla="*/ 680 w 1860"/>
                    <a:gd name="T7" fmla="*/ 544 h 544"/>
                    <a:gd name="T8" fmla="*/ 816 w 1860"/>
                    <a:gd name="T9" fmla="*/ 499 h 544"/>
                    <a:gd name="T10" fmla="*/ 1088 w 1860"/>
                    <a:gd name="T11" fmla="*/ 0 h 544"/>
                    <a:gd name="T12" fmla="*/ 1270 w 1860"/>
                    <a:gd name="T13" fmla="*/ 0 h 544"/>
                    <a:gd name="T14" fmla="*/ 1406 w 1860"/>
                    <a:gd name="T15" fmla="*/ 499 h 544"/>
                    <a:gd name="T16" fmla="*/ 1860 w 1860"/>
                    <a:gd name="T17" fmla="*/ 544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60"/>
                    <a:gd name="T28" fmla="*/ 0 h 544"/>
                    <a:gd name="T29" fmla="*/ 1860 w 1860"/>
                    <a:gd name="T30" fmla="*/ 544 h 5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60" h="544">
                      <a:moveTo>
                        <a:pt x="0" y="499"/>
                      </a:moveTo>
                      <a:lnTo>
                        <a:pt x="181" y="544"/>
                      </a:lnTo>
                      <a:lnTo>
                        <a:pt x="408" y="544"/>
                      </a:lnTo>
                      <a:lnTo>
                        <a:pt x="680" y="544"/>
                      </a:lnTo>
                      <a:lnTo>
                        <a:pt x="816" y="499"/>
                      </a:lnTo>
                      <a:lnTo>
                        <a:pt x="1088" y="0"/>
                      </a:lnTo>
                      <a:lnTo>
                        <a:pt x="1270" y="0"/>
                      </a:lnTo>
                      <a:lnTo>
                        <a:pt x="1406" y="499"/>
                      </a:lnTo>
                      <a:lnTo>
                        <a:pt x="1860" y="544"/>
                      </a:lnTo>
                    </a:path>
                  </a:pathLst>
                </a:custGeom>
                <a:noFill/>
                <a:ln w="57150" cap="flat" cmpd="sng">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it-IT"/>
                </a:p>
              </p:txBody>
            </p:sp>
            <p:sp>
              <p:nvSpPr>
                <p:cNvPr id="48160" name="Freeform 31"/>
                <p:cNvSpPr>
                  <a:spLocks/>
                </p:cNvSpPr>
                <p:nvPr/>
              </p:nvSpPr>
              <p:spPr bwMode="auto">
                <a:xfrm>
                  <a:off x="2064" y="2341"/>
                  <a:ext cx="1632" cy="832"/>
                </a:xfrm>
                <a:custGeom>
                  <a:avLst/>
                  <a:gdLst>
                    <a:gd name="T0" fmla="*/ 0 w 1632"/>
                    <a:gd name="T1" fmla="*/ 0 h 832"/>
                    <a:gd name="T2" fmla="*/ 90 w 1632"/>
                    <a:gd name="T3" fmla="*/ 137 h 832"/>
                    <a:gd name="T4" fmla="*/ 136 w 1632"/>
                    <a:gd name="T5" fmla="*/ 318 h 832"/>
                    <a:gd name="T6" fmla="*/ 226 w 1632"/>
                    <a:gd name="T7" fmla="*/ 454 h 832"/>
                    <a:gd name="T8" fmla="*/ 362 w 1632"/>
                    <a:gd name="T9" fmla="*/ 499 h 832"/>
                    <a:gd name="T10" fmla="*/ 408 w 1632"/>
                    <a:gd name="T11" fmla="*/ 635 h 832"/>
                    <a:gd name="T12" fmla="*/ 453 w 1632"/>
                    <a:gd name="T13" fmla="*/ 681 h 832"/>
                    <a:gd name="T14" fmla="*/ 589 w 1632"/>
                    <a:gd name="T15" fmla="*/ 772 h 832"/>
                    <a:gd name="T16" fmla="*/ 771 w 1632"/>
                    <a:gd name="T17" fmla="*/ 817 h 832"/>
                    <a:gd name="T18" fmla="*/ 997 w 1632"/>
                    <a:gd name="T19" fmla="*/ 817 h 832"/>
                    <a:gd name="T20" fmla="*/ 1224 w 1632"/>
                    <a:gd name="T21" fmla="*/ 726 h 832"/>
                    <a:gd name="T22" fmla="*/ 1315 w 1632"/>
                    <a:gd name="T23" fmla="*/ 499 h 832"/>
                    <a:gd name="T24" fmla="*/ 1406 w 1632"/>
                    <a:gd name="T25" fmla="*/ 318 h 832"/>
                    <a:gd name="T26" fmla="*/ 1542 w 1632"/>
                    <a:gd name="T27" fmla="*/ 227 h 832"/>
                    <a:gd name="T28" fmla="*/ 1632 w 1632"/>
                    <a:gd name="T29" fmla="*/ 46 h 8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32"/>
                    <a:gd name="T46" fmla="*/ 0 h 832"/>
                    <a:gd name="T47" fmla="*/ 1632 w 1632"/>
                    <a:gd name="T48" fmla="*/ 832 h 83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32" h="832">
                      <a:moveTo>
                        <a:pt x="0" y="0"/>
                      </a:moveTo>
                      <a:cubicBezTo>
                        <a:pt x="33" y="42"/>
                        <a:pt x="67" y="84"/>
                        <a:pt x="90" y="137"/>
                      </a:cubicBezTo>
                      <a:cubicBezTo>
                        <a:pt x="113" y="190"/>
                        <a:pt x="113" y="265"/>
                        <a:pt x="136" y="318"/>
                      </a:cubicBezTo>
                      <a:cubicBezTo>
                        <a:pt x="159" y="371"/>
                        <a:pt x="188" y="424"/>
                        <a:pt x="226" y="454"/>
                      </a:cubicBezTo>
                      <a:cubicBezTo>
                        <a:pt x="264" y="484"/>
                        <a:pt x="332" y="469"/>
                        <a:pt x="362" y="499"/>
                      </a:cubicBezTo>
                      <a:cubicBezTo>
                        <a:pt x="392" y="529"/>
                        <a:pt x="393" y="605"/>
                        <a:pt x="408" y="635"/>
                      </a:cubicBezTo>
                      <a:cubicBezTo>
                        <a:pt x="423" y="665"/>
                        <a:pt x="423" y="658"/>
                        <a:pt x="453" y="681"/>
                      </a:cubicBezTo>
                      <a:cubicBezTo>
                        <a:pt x="483" y="704"/>
                        <a:pt x="536" y="749"/>
                        <a:pt x="589" y="772"/>
                      </a:cubicBezTo>
                      <a:cubicBezTo>
                        <a:pt x="642" y="795"/>
                        <a:pt x="703" y="809"/>
                        <a:pt x="771" y="817"/>
                      </a:cubicBezTo>
                      <a:cubicBezTo>
                        <a:pt x="839" y="825"/>
                        <a:pt x="922" y="832"/>
                        <a:pt x="997" y="817"/>
                      </a:cubicBezTo>
                      <a:cubicBezTo>
                        <a:pt x="1072" y="802"/>
                        <a:pt x="1171" y="779"/>
                        <a:pt x="1224" y="726"/>
                      </a:cubicBezTo>
                      <a:cubicBezTo>
                        <a:pt x="1277" y="673"/>
                        <a:pt x="1285" y="567"/>
                        <a:pt x="1315" y="499"/>
                      </a:cubicBezTo>
                      <a:cubicBezTo>
                        <a:pt x="1345" y="431"/>
                        <a:pt x="1368" y="363"/>
                        <a:pt x="1406" y="318"/>
                      </a:cubicBezTo>
                      <a:cubicBezTo>
                        <a:pt x="1444" y="273"/>
                        <a:pt x="1504" y="272"/>
                        <a:pt x="1542" y="227"/>
                      </a:cubicBezTo>
                      <a:cubicBezTo>
                        <a:pt x="1580" y="182"/>
                        <a:pt x="1606" y="114"/>
                        <a:pt x="1632" y="46"/>
                      </a:cubicBezTo>
                    </a:path>
                  </a:pathLst>
                </a:custGeom>
                <a:noFill/>
                <a:ln w="57150" cap="flat" cmpd="sng">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it-IT"/>
                </a:p>
              </p:txBody>
            </p:sp>
            <p:sp>
              <p:nvSpPr>
                <p:cNvPr id="48161" name="Freeform 32"/>
                <p:cNvSpPr>
                  <a:spLocks/>
                </p:cNvSpPr>
                <p:nvPr/>
              </p:nvSpPr>
              <p:spPr bwMode="auto">
                <a:xfrm>
                  <a:off x="3696" y="1797"/>
                  <a:ext cx="2561" cy="590"/>
                </a:xfrm>
                <a:custGeom>
                  <a:avLst/>
                  <a:gdLst>
                    <a:gd name="T0" fmla="*/ 0 w 1769"/>
                    <a:gd name="T1" fmla="*/ 590 h 590"/>
                    <a:gd name="T2" fmla="*/ 409 w 1769"/>
                    <a:gd name="T3" fmla="*/ 499 h 590"/>
                    <a:gd name="T4" fmla="*/ 545 w 1769"/>
                    <a:gd name="T5" fmla="*/ 0 h 590"/>
                    <a:gd name="T6" fmla="*/ 726 w 1769"/>
                    <a:gd name="T7" fmla="*/ 0 h 590"/>
                    <a:gd name="T8" fmla="*/ 953 w 1769"/>
                    <a:gd name="T9" fmla="*/ 454 h 590"/>
                    <a:gd name="T10" fmla="*/ 1089 w 1769"/>
                    <a:gd name="T11" fmla="*/ 499 h 590"/>
                    <a:gd name="T12" fmla="*/ 1316 w 1769"/>
                    <a:gd name="T13" fmla="*/ 499 h 590"/>
                    <a:gd name="T14" fmla="*/ 1769 w 1769"/>
                    <a:gd name="T15" fmla="*/ 499 h 590"/>
                    <a:gd name="T16" fmla="*/ 0 60000 65536"/>
                    <a:gd name="T17" fmla="*/ 0 60000 65536"/>
                    <a:gd name="T18" fmla="*/ 0 60000 65536"/>
                    <a:gd name="T19" fmla="*/ 0 60000 65536"/>
                    <a:gd name="T20" fmla="*/ 0 60000 65536"/>
                    <a:gd name="T21" fmla="*/ 0 60000 65536"/>
                    <a:gd name="T22" fmla="*/ 0 60000 65536"/>
                    <a:gd name="T23" fmla="*/ 0 60000 65536"/>
                    <a:gd name="T24" fmla="*/ 0 w 1769"/>
                    <a:gd name="T25" fmla="*/ 0 h 590"/>
                    <a:gd name="T26" fmla="*/ 1769 w 1769"/>
                    <a:gd name="T27" fmla="*/ 590 h 590"/>
                    <a:gd name="connsiteX0" fmla="*/ 0 w 14479"/>
                    <a:gd name="connsiteY0" fmla="*/ 10000 h 10000"/>
                    <a:gd name="connsiteX1" fmla="*/ 2312 w 14479"/>
                    <a:gd name="connsiteY1" fmla="*/ 8458 h 10000"/>
                    <a:gd name="connsiteX2" fmla="*/ 3081 w 14479"/>
                    <a:gd name="connsiteY2" fmla="*/ 0 h 10000"/>
                    <a:gd name="connsiteX3" fmla="*/ 4104 w 14479"/>
                    <a:gd name="connsiteY3" fmla="*/ 0 h 10000"/>
                    <a:gd name="connsiteX4" fmla="*/ 5387 w 14479"/>
                    <a:gd name="connsiteY4" fmla="*/ 7695 h 10000"/>
                    <a:gd name="connsiteX5" fmla="*/ 6156 w 14479"/>
                    <a:gd name="connsiteY5" fmla="*/ 8458 h 10000"/>
                    <a:gd name="connsiteX6" fmla="*/ 7439 w 14479"/>
                    <a:gd name="connsiteY6" fmla="*/ 8458 h 10000"/>
                    <a:gd name="connsiteX7" fmla="*/ 14479 w 14479"/>
                    <a:gd name="connsiteY7" fmla="*/ 8578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479" h="10000">
                      <a:moveTo>
                        <a:pt x="0" y="10000"/>
                      </a:moveTo>
                      <a:lnTo>
                        <a:pt x="2312" y="8458"/>
                      </a:lnTo>
                      <a:cubicBezTo>
                        <a:pt x="2568" y="5639"/>
                        <a:pt x="2825" y="2819"/>
                        <a:pt x="3081" y="0"/>
                      </a:cubicBezTo>
                      <a:lnTo>
                        <a:pt x="4104" y="0"/>
                      </a:lnTo>
                      <a:lnTo>
                        <a:pt x="5387" y="7695"/>
                      </a:lnTo>
                      <a:lnTo>
                        <a:pt x="6156" y="8458"/>
                      </a:lnTo>
                      <a:lnTo>
                        <a:pt x="7439" y="8458"/>
                      </a:lnTo>
                      <a:cubicBezTo>
                        <a:pt x="8293" y="8458"/>
                        <a:pt x="13625" y="8578"/>
                        <a:pt x="14479" y="8578"/>
                      </a:cubicBezTo>
                    </a:path>
                  </a:pathLst>
                </a:custGeom>
                <a:noFill/>
                <a:ln w="57150" cap="flat" cmpd="sng">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endParaRPr lang="it-IT"/>
                </a:p>
              </p:txBody>
            </p:sp>
          </p:grpSp>
        </p:grpSp>
        <p:grpSp>
          <p:nvGrpSpPr>
            <p:cNvPr id="15" name="Gruppo 14"/>
            <p:cNvGrpSpPr/>
            <p:nvPr/>
          </p:nvGrpSpPr>
          <p:grpSpPr>
            <a:xfrm>
              <a:off x="5931162" y="1422863"/>
              <a:ext cx="1453252" cy="2467771"/>
              <a:chOff x="5931162" y="1422863"/>
              <a:chExt cx="1453252" cy="2467771"/>
            </a:xfrm>
          </p:grpSpPr>
          <p:cxnSp>
            <p:nvCxnSpPr>
              <p:cNvPr id="4" name="Connettore 2 3"/>
              <p:cNvCxnSpPr/>
              <p:nvPr/>
            </p:nvCxnSpPr>
            <p:spPr>
              <a:xfrm>
                <a:off x="6204848" y="2718792"/>
                <a:ext cx="1015219" cy="0"/>
              </a:xfrm>
              <a:prstGeom prst="straightConnector1">
                <a:avLst/>
              </a:prstGeom>
              <a:ln>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5" name="CasellaDiTesto 4"/>
              <p:cNvSpPr txBox="1"/>
              <p:nvPr/>
            </p:nvSpPr>
            <p:spPr>
              <a:xfrm>
                <a:off x="5931162" y="3521302"/>
                <a:ext cx="1453252" cy="369332"/>
              </a:xfrm>
              <a:prstGeom prst="rect">
                <a:avLst/>
              </a:prstGeom>
              <a:noFill/>
            </p:spPr>
            <p:txBody>
              <a:bodyPr wrap="square" rtlCol="0">
                <a:spAutoFit/>
              </a:bodyPr>
              <a:lstStyle/>
              <a:p>
                <a:r>
                  <a:rPr lang="it-IT" dirty="0" smtClean="0"/>
                  <a:t>Min. 10 metri</a:t>
                </a:r>
                <a:endParaRPr lang="it-IT" dirty="0"/>
              </a:p>
            </p:txBody>
          </p:sp>
          <p:cxnSp>
            <p:nvCxnSpPr>
              <p:cNvPr id="7" name="Connettore diritto 6"/>
              <p:cNvCxnSpPr/>
              <p:nvPr/>
            </p:nvCxnSpPr>
            <p:spPr>
              <a:xfrm flipH="1">
                <a:off x="6204849" y="1422863"/>
                <a:ext cx="11603" cy="2118623"/>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Connettore diritto 8"/>
              <p:cNvCxnSpPr/>
              <p:nvPr/>
            </p:nvCxnSpPr>
            <p:spPr>
              <a:xfrm>
                <a:off x="7252390" y="1422863"/>
                <a:ext cx="0" cy="2118623"/>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17" name="CasellaDiTesto 16"/>
          <p:cNvSpPr txBox="1"/>
          <p:nvPr/>
        </p:nvSpPr>
        <p:spPr>
          <a:xfrm>
            <a:off x="5635142" y="1351063"/>
            <a:ext cx="3309875" cy="369332"/>
          </a:xfrm>
          <a:prstGeom prst="rect">
            <a:avLst/>
          </a:prstGeom>
          <a:noFill/>
        </p:spPr>
        <p:txBody>
          <a:bodyPr wrap="square" rtlCol="0">
            <a:spAutoFit/>
          </a:bodyPr>
          <a:lstStyle/>
          <a:p>
            <a:r>
              <a:rPr lang="it-IT" dirty="0" smtClean="0"/>
              <a:t>Piede arginale lato campagna</a:t>
            </a:r>
            <a:endParaRPr lang="it-IT" dirty="0"/>
          </a:p>
        </p:txBody>
      </p:sp>
      <p:cxnSp>
        <p:nvCxnSpPr>
          <p:cNvPr id="19" name="Connettore 2 18"/>
          <p:cNvCxnSpPr/>
          <p:nvPr/>
        </p:nvCxnSpPr>
        <p:spPr>
          <a:xfrm>
            <a:off x="7414226" y="1591958"/>
            <a:ext cx="383995" cy="13624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Ovale 19"/>
          <p:cNvSpPr/>
          <p:nvPr/>
        </p:nvSpPr>
        <p:spPr>
          <a:xfrm flipH="1">
            <a:off x="7728112" y="2973728"/>
            <a:ext cx="241751" cy="23371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552183202"/>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2548</TotalTime>
  <Words>5974</Words>
  <Application>Microsoft Office PowerPoint</Application>
  <PresentationFormat>Widescreen</PresentationFormat>
  <Paragraphs>363</Paragraphs>
  <Slides>44</Slides>
  <Notes>0</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44</vt:i4>
      </vt:variant>
    </vt:vector>
  </HeadingPairs>
  <TitlesOfParts>
    <vt:vector size="51" baseType="lpstr">
      <vt:lpstr>Arial</vt:lpstr>
      <vt:lpstr>Arial Unicode MS</vt:lpstr>
      <vt:lpstr>Calibri</vt:lpstr>
      <vt:lpstr>Calibri Light</vt:lpstr>
      <vt:lpstr>Comic Sans MS</vt:lpstr>
      <vt:lpstr>Times New Roman</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CIGLIO DI SPONDA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Administrator</dc:creator>
  <cp:lastModifiedBy>Administrator</cp:lastModifiedBy>
  <cp:revision>47</cp:revision>
  <dcterms:created xsi:type="dcterms:W3CDTF">2018-11-28T16:41:39Z</dcterms:created>
  <dcterms:modified xsi:type="dcterms:W3CDTF">2018-11-30T11:09:40Z</dcterms:modified>
</cp:coreProperties>
</file>